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sldIdLst>
    <p:sldId id="259" r:id="rId2"/>
    <p:sldId id="273" r:id="rId3"/>
    <p:sldId id="264" r:id="rId4"/>
    <p:sldId id="272" r:id="rId5"/>
    <p:sldId id="266" r:id="rId6"/>
    <p:sldId id="256" r:id="rId7"/>
    <p:sldId id="257" r:id="rId8"/>
    <p:sldId id="258" r:id="rId9"/>
    <p:sldId id="260" r:id="rId10"/>
    <p:sldId id="261" r:id="rId11"/>
    <p:sldId id="262" r:id="rId12"/>
    <p:sldId id="263" r:id="rId13"/>
    <p:sldId id="265" r:id="rId14"/>
    <p:sldId id="267" r:id="rId15"/>
    <p:sldId id="268" r:id="rId16"/>
    <p:sldId id="269" r:id="rId17"/>
    <p:sldId id="270" r:id="rId18"/>
    <p:sldId id="271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IBM Plex Sans Condensed" panose="020F0502020204030204" pitchFamily="34" charset="0"/>
      <p:regular r:id="rId49"/>
      <p:bold r:id="rId50"/>
      <p:italic r:id="rId51"/>
      <p:boldItalic r:id="rId52"/>
    </p:embeddedFont>
    <p:embeddedFont>
      <p:font typeface="IBM Plex Sans Condensed Light" panose="020F0302020204030204" pitchFamily="34" charset="0"/>
      <p:regular r:id="rId53"/>
      <p:bold r:id="rId54"/>
      <p:italic r:id="rId55"/>
      <p:boldItalic r:id="rId56"/>
    </p:embeddedFont>
    <p:embeddedFont>
      <p:font typeface="Montserrat" pitchFamily="2" charset="77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7B9036-0881-475A-ADF6-831E9562A627}">
  <a:tblStyle styleId="{5C7B9036-0881-475A-ADF6-831E9562A6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57EC41A-727B-416F-B59B-BBC701B8EA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8"/>
    <p:restoredTop sz="94691"/>
  </p:normalViewPr>
  <p:slideViewPr>
    <p:cSldViewPr snapToGrid="0">
      <p:cViewPr varScale="1">
        <p:scale>
          <a:sx n="228" d="100"/>
          <a:sy n="228" d="100"/>
        </p:scale>
        <p:origin x="176" y="2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c2e6846af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c2e6846af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c2e6846af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c2e6846af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2e6846af6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2e6846af6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c2e6846af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c2e6846af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2e6846af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2e6846af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c2e6846af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c2e6846af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c2e6846af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c2e6846af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c2e6846af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c2e6846af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2e6846af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2e6846af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c2e6846af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c2e6846af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a0fef0eb15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a0fef0eb15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a0fef0eb15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a0fef0eb15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1" name="Google Shape;1441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7" name="Google Shape;1447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8" name="Google Shape;1448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" name="Google Shape;4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8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800"/>
              </a:spcBef>
              <a:spcAft>
                <a:spcPts val="8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781775" y="768275"/>
            <a:ext cx="6652425" cy="3622950"/>
          </a:xfrm>
          <a:custGeom>
            <a:avLst/>
            <a:gdLst/>
            <a:ahLst/>
            <a:cxnLst/>
            <a:rect l="l" t="t" r="r" b="b"/>
            <a:pathLst>
              <a:path w="266097" h="144918" extrusionOk="0">
                <a:moveTo>
                  <a:pt x="0" y="153"/>
                </a:moveTo>
                <a:lnTo>
                  <a:pt x="249225" y="0"/>
                </a:lnTo>
                <a:lnTo>
                  <a:pt x="249225" y="34949"/>
                </a:lnTo>
                <a:lnTo>
                  <a:pt x="266097" y="50315"/>
                </a:lnTo>
                <a:lnTo>
                  <a:pt x="248923" y="47415"/>
                </a:lnTo>
                <a:lnTo>
                  <a:pt x="248924" y="144918"/>
                </a:lnTo>
                <a:lnTo>
                  <a:pt x="63" y="144918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0"/>
              </a:spcBef>
              <a:spcAft>
                <a:spcPts val="0"/>
              </a:spcAft>
              <a:buSzPts val="3000"/>
              <a:buChar char="▪"/>
              <a:defRPr sz="3000" i="1"/>
            </a:lvl1pPr>
            <a:lvl2pPr marL="914400" lvl="1" indent="-419100" rtl="0">
              <a:spcBef>
                <a:spcPts val="800"/>
              </a:spcBef>
              <a:spcAft>
                <a:spcPts val="0"/>
              </a:spcAft>
              <a:buSzPts val="3000"/>
              <a:buChar char="▫"/>
              <a:defRPr sz="3000" i="1"/>
            </a:lvl2pPr>
            <a:lvl3pPr marL="1371600" lvl="2" indent="-419100" rtl="0">
              <a:spcBef>
                <a:spcPts val="800"/>
              </a:spcBef>
              <a:spcAft>
                <a:spcPts val="0"/>
              </a:spcAft>
              <a:buSzPts val="3000"/>
              <a:buChar char="⬝"/>
              <a:defRPr sz="3000" i="1"/>
            </a:lvl3pPr>
            <a:lvl4pPr marL="1828800" lvl="3" indent="-419100" rtl="0">
              <a:spcBef>
                <a:spcPts val="800"/>
              </a:spcBef>
              <a:spcAft>
                <a:spcPts val="0"/>
              </a:spcAft>
              <a:buSzPts val="3000"/>
              <a:buChar char="⬞"/>
              <a:defRPr sz="3000" i="1"/>
            </a:lvl4pPr>
            <a:lvl5pPr marL="2286000" lvl="4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rtl="0">
              <a:spcBef>
                <a:spcPts val="80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rtl="0">
              <a:spcBef>
                <a:spcPts val="80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rtl="0">
              <a:spcBef>
                <a:spcPts val="80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rtl="0">
              <a:spcBef>
                <a:spcPts val="800"/>
              </a:spcBef>
              <a:spcAft>
                <a:spcPts val="80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⬞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⬝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⬞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⬞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ebas Neue"/>
              <a:buNone/>
              <a:defRPr sz="3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▪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▫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⬝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⬞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●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Sans Condensed"/>
              <a:buChar char="○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IBM Plex Sans Condensed"/>
              <a:buChar char="■"/>
              <a:defRPr sz="24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0" marR="0" lvl="1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0" marR="0" lvl="2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0" marR="0" lvl="3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0" marR="0" lvl="4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0" marR="0" lvl="5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0" marR="0" lvl="6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0" marR="0" lvl="7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0" marR="0" lvl="8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ebas Neue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unsplash.com/&amp;utm_source=slidescarnival" TargetMode="External"/><Relationship Id="rId5" Type="http://schemas.openxmlformats.org/officeDocument/2006/relationships/hyperlink" Target="https://alexmonge.com/" TargetMode="External"/><Relationship Id="rId4" Type="http://schemas.openxmlformats.org/officeDocument/2006/relationships/hyperlink" Target="http://www.slidescarnival.com/?utm_source=templat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hyperlink" Target="https://github.com/IBM/plex/releases/tag/v5.1.3" TargetMode="External"/><Relationship Id="rId4" Type="http://schemas.openxmlformats.org/officeDocument/2006/relationships/hyperlink" Target="https://www.fontsquirrel.com/fonts/bebas-neu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11" Type="http://schemas.openxmlformats.org/officeDocument/2006/relationships/image" Target="../media/image16.png"/><Relationship Id="rId5" Type="http://schemas.openxmlformats.org/officeDocument/2006/relationships/image" Target="../media/image8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22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://www.slidescarnival.com/copyright-and-legal-information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lidescarnival.com/help-use-presentation-template" TargetMode="External"/><Relationship Id="rId5" Type="http://schemas.openxmlformats.org/officeDocument/2006/relationships/slide" Target="slide2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nb-NO" dirty="0"/>
              <a:t>Første språk på AWS?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6815202" y="576011"/>
            <a:ext cx="251950" cy="7001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Here you have a list of items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And some text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"/>
              <a:t>But remember not to overload your slides with content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Your audience will listen to you or read the content, but won’t do both. 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98" name="Google Shape;98;p16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99" name="Google Shape;99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Google Shape;10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1450" y="526963"/>
            <a:ext cx="548700" cy="660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>
            <a:off x="5298479" y="2425636"/>
            <a:ext cx="263619" cy="25171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17"/>
          <p:cNvGrpSpPr/>
          <p:nvPr/>
        </p:nvGrpSpPr>
        <p:grpSpPr>
          <a:xfrm>
            <a:off x="4971612" y="1011933"/>
            <a:ext cx="1129443" cy="1129717"/>
            <a:chOff x="6654650" y="3665275"/>
            <a:chExt cx="409100" cy="409125"/>
          </a:xfrm>
        </p:grpSpPr>
        <p:sp>
          <p:nvSpPr>
            <p:cNvPr id="108" name="Google Shape;108;p17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17"/>
          <p:cNvGrpSpPr/>
          <p:nvPr/>
        </p:nvGrpSpPr>
        <p:grpSpPr>
          <a:xfrm rot="1056946">
            <a:off x="3883082" y="1900347"/>
            <a:ext cx="746176" cy="746276"/>
            <a:chOff x="570875" y="4322250"/>
            <a:chExt cx="443300" cy="443325"/>
          </a:xfrm>
        </p:grpSpPr>
        <p:sp>
          <p:nvSpPr>
            <p:cNvPr id="111" name="Google Shape;111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 rot="2466643">
            <a:off x="3966548" y="1231010"/>
            <a:ext cx="366269" cy="34972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1608918">
            <a:off x="4502204" y="1451088"/>
            <a:ext cx="263609" cy="25170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7"/>
          <p:cNvSpPr/>
          <p:nvPr/>
        </p:nvSpPr>
        <p:spPr>
          <a:xfrm rot="2926240">
            <a:off x="5901539" y="2039291"/>
            <a:ext cx="197436" cy="1885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7"/>
          <p:cNvSpPr/>
          <p:nvPr/>
        </p:nvSpPr>
        <p:spPr>
          <a:xfrm rot="-1608959">
            <a:off x="5278979" y="387784"/>
            <a:ext cx="177833" cy="16980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17"/>
          <p:cNvGrpSpPr/>
          <p:nvPr/>
        </p:nvGrpSpPr>
        <p:grpSpPr>
          <a:xfrm>
            <a:off x="5864296" y="1233444"/>
            <a:ext cx="2714848" cy="3653541"/>
            <a:chOff x="5503615" y="983605"/>
            <a:chExt cx="3588221" cy="4828894"/>
          </a:xfrm>
        </p:grpSpPr>
        <p:pic>
          <p:nvPicPr>
            <p:cNvPr id="120" name="Google Shape;12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03615" y="983605"/>
              <a:ext cx="3588221" cy="48288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7"/>
          <p:cNvSpPr txBox="1">
            <a:spLocks noGrp="1"/>
          </p:cNvSpPr>
          <p:nvPr>
            <p:ph type="ctrTitle" idx="4294967295"/>
          </p:nvPr>
        </p:nvSpPr>
        <p:spPr>
          <a:xfrm>
            <a:off x="855300" y="1042950"/>
            <a:ext cx="3411600" cy="2001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700"/>
              <a:t>Big concept</a:t>
            </a:r>
            <a:endParaRPr sz="7700"/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4294967295"/>
          </p:nvPr>
        </p:nvSpPr>
        <p:spPr>
          <a:xfrm>
            <a:off x="855300" y="3027150"/>
            <a:ext cx="3411600" cy="107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Bring the attention of your audience over a key concept using icons or illustrations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65078">
            <a:off x="5747886" y="598638"/>
            <a:ext cx="419450" cy="5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779100" y="972875"/>
            <a:ext cx="3457800" cy="981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pic>
        <p:nvPicPr>
          <p:cNvPr id="151" name="Google Shape;151;p20"/>
          <p:cNvPicPr preferRelativeResize="0"/>
          <p:nvPr/>
        </p:nvPicPr>
        <p:blipFill rotWithShape="1">
          <a:blip r:embed="rId3">
            <a:alphaModFix/>
          </a:blip>
          <a:srcRect l="20629" r="12672"/>
          <a:stretch/>
        </p:blipFill>
        <p:spPr>
          <a:xfrm>
            <a:off x="4659150" y="658650"/>
            <a:ext cx="3826200" cy="3826200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pic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r="20898" b="32619"/>
          <a:stretch/>
        </p:blipFill>
        <p:spPr>
          <a:xfrm>
            <a:off x="7206600" y="2938125"/>
            <a:ext cx="1937400" cy="220537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779100" y="2076325"/>
            <a:ext cx="3457800" cy="2094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47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842298" y="145085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4238746" y="264132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1445849" y="264132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779100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2112598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3572002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4905500" y="3831790"/>
            <a:ext cx="1213500" cy="5856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Lorem Ipsum</a:t>
            </a:r>
            <a:endParaRPr sz="1200"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174" name="Google Shape;174;p22"/>
          <p:cNvCxnSpPr>
            <a:stCxn id="167" idx="2"/>
            <a:endCxn id="168" idx="0"/>
          </p:cNvCxnSpPr>
          <p:nvPr/>
        </p:nvCxnSpPr>
        <p:spPr>
          <a:xfrm rot="-5400000" flipH="1">
            <a:off x="3844898" y="1640600"/>
            <a:ext cx="604800" cy="1396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5" name="Google Shape;175;p22"/>
          <p:cNvCxnSpPr>
            <a:stCxn id="169" idx="0"/>
            <a:endCxn id="167" idx="2"/>
          </p:cNvCxnSpPr>
          <p:nvPr/>
        </p:nvCxnSpPr>
        <p:spPr>
          <a:xfrm rot="-5400000">
            <a:off x="2448449" y="1640670"/>
            <a:ext cx="604800" cy="13965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6" name="Google Shape;176;p22"/>
          <p:cNvCxnSpPr>
            <a:stCxn id="169" idx="2"/>
            <a:endCxn id="171" idx="0"/>
          </p:cNvCxnSpPr>
          <p:nvPr/>
        </p:nvCxnSpPr>
        <p:spPr>
          <a:xfrm rot="-5400000" flipH="1">
            <a:off x="2083499" y="3196020"/>
            <a:ext cx="6048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7" name="Google Shape;177;p22"/>
          <p:cNvCxnSpPr>
            <a:stCxn id="170" idx="0"/>
            <a:endCxn id="169" idx="2"/>
          </p:cNvCxnSpPr>
          <p:nvPr/>
        </p:nvCxnSpPr>
        <p:spPr>
          <a:xfrm rot="-5400000">
            <a:off x="1416750" y="3196090"/>
            <a:ext cx="6048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8" name="Google Shape;178;p22"/>
          <p:cNvCxnSpPr>
            <a:stCxn id="168" idx="2"/>
            <a:endCxn id="173" idx="0"/>
          </p:cNvCxnSpPr>
          <p:nvPr/>
        </p:nvCxnSpPr>
        <p:spPr>
          <a:xfrm rot="-5400000" flipH="1">
            <a:off x="4876546" y="3195870"/>
            <a:ext cx="604800" cy="666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cxnSp>
        <p:nvCxnSpPr>
          <p:cNvPr id="179" name="Google Shape;179;p22"/>
          <p:cNvCxnSpPr>
            <a:stCxn id="172" idx="0"/>
            <a:endCxn id="168" idx="2"/>
          </p:cNvCxnSpPr>
          <p:nvPr/>
        </p:nvCxnSpPr>
        <p:spPr>
          <a:xfrm rot="-5400000">
            <a:off x="4209652" y="3196090"/>
            <a:ext cx="604800" cy="666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</p:cxnSp>
      <p:grpSp>
        <p:nvGrpSpPr>
          <p:cNvPr id="180" name="Google Shape;180;p22"/>
          <p:cNvGrpSpPr/>
          <p:nvPr/>
        </p:nvGrpSpPr>
        <p:grpSpPr>
          <a:xfrm>
            <a:off x="5864288" y="1238675"/>
            <a:ext cx="2840226" cy="3645025"/>
            <a:chOff x="5864288" y="1238675"/>
            <a:chExt cx="2840226" cy="3645025"/>
          </a:xfrm>
        </p:grpSpPr>
        <p:pic>
          <p:nvPicPr>
            <p:cNvPr id="181" name="Google Shape;181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642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3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8" name="Google Shape;188;p23"/>
          <p:cNvGraphicFramePr/>
          <p:nvPr/>
        </p:nvGraphicFramePr>
        <p:xfrm>
          <a:off x="779100" y="1564481"/>
          <a:ext cx="4975500" cy="2807725"/>
        </p:xfrm>
        <a:graphic>
          <a:graphicData uri="http://schemas.openxmlformats.org/drawingml/2006/table">
            <a:tbl>
              <a:tblPr>
                <a:noFill/>
                <a:tableStyleId>{5C7B9036-0881-475A-ADF6-831E9562A627}</a:tableStyleId>
              </a:tblPr>
              <a:tblGrid>
                <a:gridCol w="124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43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9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A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C</a:t>
                      </a:r>
                      <a:endParaRPr sz="1200">
                        <a:solidFill>
                          <a:schemeClr val="lt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Yellow</a:t>
                      </a:r>
                      <a:endParaRPr sz="120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20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7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Blue</a:t>
                      </a:r>
                      <a:endParaRPr sz="120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30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15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2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Orange</a:t>
                      </a:r>
                      <a:endParaRPr sz="1200">
                        <a:solidFill>
                          <a:schemeClr val="dk2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5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24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16</a:t>
                      </a:r>
                      <a:endParaRPr sz="1600" b="1"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382" y="7865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/>
          <p:nvPr/>
        </p:nvSpPr>
        <p:spPr>
          <a:xfrm>
            <a:off x="514725" y="637784"/>
            <a:ext cx="8171736" cy="389283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7150" dist="19050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779100" y="4550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2034575" y="1575100"/>
            <a:ext cx="613500" cy="202500"/>
          </a:xfrm>
          <a:prstGeom prst="wedgeRectCallout">
            <a:avLst>
              <a:gd name="adj1" fmla="val -21428"/>
              <a:gd name="adj2" fmla="val 84287"/>
            </a:avLst>
          </a:prstGeom>
          <a:gradFill>
            <a:gsLst>
              <a:gs pos="0">
                <a:srgbClr val="44506E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our office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99" name="Google Shape;199;p2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maps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3025" y="1921116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1050" y="3528241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125" y="1682916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7050" y="3826341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7400" y="2229041"/>
            <a:ext cx="127275" cy="12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5325" y="3862991"/>
            <a:ext cx="127275" cy="1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ctrTitle" idx="4294967295"/>
          </p:nvPr>
        </p:nvSpPr>
        <p:spPr>
          <a:xfrm>
            <a:off x="855300" y="845925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12" name="Google Shape;212;p25"/>
          <p:cNvSpPr txBox="1">
            <a:spLocks noGrp="1"/>
          </p:cNvSpPr>
          <p:nvPr>
            <p:ph type="subTitle" idx="4294967295"/>
          </p:nvPr>
        </p:nvSpPr>
        <p:spPr>
          <a:xfrm>
            <a:off x="855300" y="1950227"/>
            <a:ext cx="7433400" cy="377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000">
                <a:solidFill>
                  <a:schemeClr val="accent1"/>
                </a:solidFill>
              </a:rPr>
              <a:t>Whoa! That’s a big number, aren’t you proud?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13" name="Google Shape;213;p2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grpSp>
        <p:nvGrpSpPr>
          <p:cNvPr id="214" name="Google Shape;214;p25"/>
          <p:cNvGrpSpPr/>
          <p:nvPr/>
        </p:nvGrpSpPr>
        <p:grpSpPr>
          <a:xfrm>
            <a:off x="2850725" y="2453498"/>
            <a:ext cx="3442550" cy="2690001"/>
            <a:chOff x="5503605" y="983607"/>
            <a:chExt cx="3588232" cy="2803836"/>
          </a:xfrm>
        </p:grpSpPr>
        <p:pic>
          <p:nvPicPr>
            <p:cNvPr id="215" name="Google Shape;215;p25"/>
            <p:cNvPicPr preferRelativeResize="0"/>
            <p:nvPr/>
          </p:nvPicPr>
          <p:blipFill rotWithShape="1">
            <a:blip r:embed="rId3">
              <a:alphaModFix/>
            </a:blip>
            <a:srcRect b="41934"/>
            <a:stretch/>
          </p:blipFill>
          <p:spPr>
            <a:xfrm>
              <a:off x="5503605" y="983607"/>
              <a:ext cx="3588232" cy="28038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09435" y="1724361"/>
              <a:ext cx="322950" cy="31662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6"/>
          <p:cNvGrpSpPr/>
          <p:nvPr/>
        </p:nvGrpSpPr>
        <p:grpSpPr>
          <a:xfrm>
            <a:off x="6016688" y="1238675"/>
            <a:ext cx="2840226" cy="3645025"/>
            <a:chOff x="6016688" y="1238675"/>
            <a:chExt cx="2840226" cy="3645025"/>
          </a:xfrm>
        </p:grpSpPr>
        <p:pic>
          <p:nvPicPr>
            <p:cNvPr id="222" name="Google Shape;22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16688" y="1238675"/>
              <a:ext cx="2840226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34036" y="1833429"/>
              <a:ext cx="253619" cy="17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4" name="Google Shape;224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571800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25" name="Google Shape;225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1411308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26" name="Google Shape;226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3200693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27" name="Google Shape;227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4040200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28" name="Google Shape;228;p26"/>
          <p:cNvSpPr txBox="1">
            <a:spLocks noGrp="1"/>
          </p:cNvSpPr>
          <p:nvPr>
            <p:ph type="ctrTitle" idx="4294967295"/>
          </p:nvPr>
        </p:nvSpPr>
        <p:spPr>
          <a:xfrm>
            <a:off x="2715050" y="1886246"/>
            <a:ext cx="37140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29" name="Google Shape;229;p26"/>
          <p:cNvSpPr txBox="1">
            <a:spLocks noGrp="1"/>
          </p:cNvSpPr>
          <p:nvPr>
            <p:ph type="subTitle" idx="4294967295"/>
          </p:nvPr>
        </p:nvSpPr>
        <p:spPr>
          <a:xfrm>
            <a:off x="2715050" y="2725754"/>
            <a:ext cx="37140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30" name="Google Shape;230;p2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32482" y="1369367"/>
            <a:ext cx="2572825" cy="3438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>
            <a:spLocks noGrp="1"/>
          </p:cNvSpPr>
          <p:nvPr>
            <p:ph type="body" idx="1"/>
          </p:nvPr>
        </p:nvSpPr>
        <p:spPr>
          <a:xfrm>
            <a:off x="855300" y="4177700"/>
            <a:ext cx="7433400" cy="31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84" name="Google Shape;284;p2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85" name="Google Shape;2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9318" y="396098"/>
            <a:ext cx="548700" cy="6601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9"/>
          <p:cNvCxnSpPr/>
          <p:nvPr/>
        </p:nvCxnSpPr>
        <p:spPr>
          <a:xfrm>
            <a:off x="855300" y="1074699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29"/>
          <p:cNvCxnSpPr/>
          <p:nvPr/>
        </p:nvCxnSpPr>
        <p:spPr>
          <a:xfrm>
            <a:off x="855300" y="1784181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29"/>
          <p:cNvCxnSpPr/>
          <p:nvPr/>
        </p:nvCxnSpPr>
        <p:spPr>
          <a:xfrm>
            <a:off x="855300" y="2493663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29"/>
          <p:cNvCxnSpPr/>
          <p:nvPr/>
        </p:nvCxnSpPr>
        <p:spPr>
          <a:xfrm>
            <a:off x="855300" y="3203146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29"/>
          <p:cNvCxnSpPr/>
          <p:nvPr/>
        </p:nvCxnSpPr>
        <p:spPr>
          <a:xfrm>
            <a:off x="855300" y="3934526"/>
            <a:ext cx="4957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2" name="Google Shape;292;p29"/>
          <p:cNvSpPr txBox="1"/>
          <p:nvPr/>
        </p:nvSpPr>
        <p:spPr>
          <a:xfrm>
            <a:off x="855300" y="915950"/>
            <a:ext cx="3093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4000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3000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2000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1000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0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293" name="Google Shape;293;p29"/>
          <p:cNvSpPr/>
          <p:nvPr/>
        </p:nvSpPr>
        <p:spPr>
          <a:xfrm>
            <a:off x="1280095" y="2380936"/>
            <a:ext cx="159900" cy="15537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9"/>
          <p:cNvSpPr/>
          <p:nvPr/>
        </p:nvSpPr>
        <p:spPr>
          <a:xfrm>
            <a:off x="1495303" y="1986873"/>
            <a:ext cx="159900" cy="19479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9"/>
          <p:cNvSpPr/>
          <p:nvPr/>
        </p:nvSpPr>
        <p:spPr>
          <a:xfrm>
            <a:off x="1710511" y="2493663"/>
            <a:ext cx="159900" cy="14412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2480627" y="2694726"/>
            <a:ext cx="159900" cy="12399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9"/>
          <p:cNvSpPr/>
          <p:nvPr/>
        </p:nvSpPr>
        <p:spPr>
          <a:xfrm>
            <a:off x="2695835" y="2096343"/>
            <a:ext cx="159900" cy="18384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"/>
          <p:cNvSpPr/>
          <p:nvPr/>
        </p:nvSpPr>
        <p:spPr>
          <a:xfrm>
            <a:off x="2911043" y="1229023"/>
            <a:ext cx="159900" cy="27060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9"/>
          <p:cNvSpPr/>
          <p:nvPr/>
        </p:nvSpPr>
        <p:spPr>
          <a:xfrm>
            <a:off x="3681160" y="2140118"/>
            <a:ext cx="159900" cy="17946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9"/>
          <p:cNvSpPr/>
          <p:nvPr/>
        </p:nvSpPr>
        <p:spPr>
          <a:xfrm>
            <a:off x="3896367" y="1074575"/>
            <a:ext cx="159900" cy="28602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"/>
          <p:cNvSpPr/>
          <p:nvPr/>
        </p:nvSpPr>
        <p:spPr>
          <a:xfrm>
            <a:off x="4111575" y="2322561"/>
            <a:ext cx="159900" cy="16119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9"/>
          <p:cNvSpPr/>
          <p:nvPr/>
        </p:nvSpPr>
        <p:spPr>
          <a:xfrm>
            <a:off x="4881692" y="2753100"/>
            <a:ext cx="159900" cy="1181400"/>
          </a:xfrm>
          <a:prstGeom prst="rect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/>
          <p:nvPr/>
        </p:nvSpPr>
        <p:spPr>
          <a:xfrm>
            <a:off x="5096899" y="1293618"/>
            <a:ext cx="159900" cy="2641200"/>
          </a:xfrm>
          <a:prstGeom prst="rect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9"/>
          <p:cNvSpPr/>
          <p:nvPr/>
        </p:nvSpPr>
        <p:spPr>
          <a:xfrm>
            <a:off x="5312107" y="1607408"/>
            <a:ext cx="159900" cy="2327400"/>
          </a:xfrm>
          <a:prstGeom prst="rect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dirty="0"/>
              <a:t>h</a:t>
            </a:r>
            <a:r>
              <a:rPr lang="en" dirty="0" err="1"/>
              <a:t>va</a:t>
            </a:r>
            <a:r>
              <a:rPr lang="en" dirty="0"/>
              <a:t> </a:t>
            </a:r>
            <a:r>
              <a:rPr lang="en" dirty="0" err="1"/>
              <a:t>benyttEs</a:t>
            </a:r>
            <a:r>
              <a:rPr lang="en" dirty="0"/>
              <a:t> python </a:t>
            </a:r>
            <a:r>
              <a:rPr lang="en" dirty="0" err="1"/>
              <a:t>til</a:t>
            </a:r>
            <a:endParaRPr dirty="0"/>
          </a:p>
        </p:txBody>
      </p:sp>
      <p:sp>
        <p:nvSpPr>
          <p:cNvPr id="268" name="Google Shape;268;p28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Automatisering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 dirty="0"/>
              <a:t>Scripting av tasks, </a:t>
            </a:r>
            <a:r>
              <a:rPr lang="en" sz="1200" dirty="0" err="1"/>
              <a:t>vedlikehold</a:t>
            </a:r>
            <a:r>
              <a:rPr lang="en" sz="1200" dirty="0"/>
              <a:t> </a:t>
            </a:r>
            <a:r>
              <a:rPr lang="en" sz="1200" dirty="0" err="1"/>
              <a:t>etc</a:t>
            </a:r>
            <a:endParaRPr sz="1200" dirty="0"/>
          </a:p>
        </p:txBody>
      </p:sp>
      <p:sp>
        <p:nvSpPr>
          <p:cNvPr id="269" name="Google Shape;269;p28"/>
          <p:cNvSpPr txBox="1">
            <a:spLocks noGrp="1"/>
          </p:cNvSpPr>
          <p:nvPr>
            <p:ph type="body" idx="2"/>
          </p:nvPr>
        </p:nvSpPr>
        <p:spPr>
          <a:xfrm>
            <a:off x="2854789" y="13539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/>
              <a:t>Machine Learning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 dirty="0"/>
              <a:t>For mange er python </a:t>
            </a:r>
            <a:r>
              <a:rPr lang="en" sz="1200" dirty="0" err="1"/>
              <a:t>førstevalg</a:t>
            </a:r>
            <a:r>
              <a:rPr lang="en" sz="1200" dirty="0"/>
              <a:t> for </a:t>
            </a:r>
            <a:r>
              <a:rPr lang="en" sz="1200" dirty="0" err="1"/>
              <a:t>sp</a:t>
            </a:r>
            <a:r>
              <a:rPr lang="nb-NO" sz="1200" dirty="0"/>
              <a:t>råk i ML</a:t>
            </a:r>
            <a:endParaRPr sz="1200" dirty="0"/>
          </a:p>
        </p:txBody>
      </p:sp>
      <p:sp>
        <p:nvSpPr>
          <p:cNvPr id="270" name="Google Shape;270;p28"/>
          <p:cNvSpPr txBox="1">
            <a:spLocks noGrp="1"/>
          </p:cNvSpPr>
          <p:nvPr>
            <p:ph type="body" idx="3"/>
          </p:nvPr>
        </p:nvSpPr>
        <p:spPr>
          <a:xfrm>
            <a:off x="4930478" y="13539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Matematikk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nb-NO" sz="1200" dirty="0"/>
              <a:t>Python brukes ofte foran biblioteker skrevet i Fortran og C som gjør «</a:t>
            </a:r>
            <a:r>
              <a:rPr lang="nb-NO" sz="1200" dirty="0" err="1"/>
              <a:t>heavy</a:t>
            </a:r>
            <a:r>
              <a:rPr lang="nb-NO" sz="1200" dirty="0"/>
              <a:t> </a:t>
            </a:r>
            <a:r>
              <a:rPr lang="nb-NO" sz="1200" dirty="0" err="1"/>
              <a:t>lifting</a:t>
            </a:r>
            <a:r>
              <a:rPr lang="nb-NO" sz="1200" dirty="0"/>
              <a:t>».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 dirty="0"/>
          </a:p>
        </p:txBody>
      </p:sp>
      <p:sp>
        <p:nvSpPr>
          <p:cNvPr id="271" name="Google Shape;271;p2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72" name="Google Shape;272;p28"/>
          <p:cNvSpPr txBox="1">
            <a:spLocks noGrp="1"/>
          </p:cNvSpPr>
          <p:nvPr>
            <p:ph type="body" idx="1"/>
          </p:nvPr>
        </p:nvSpPr>
        <p:spPr>
          <a:xfrm>
            <a:off x="779100" y="30303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/>
              <a:t>WEB/Rest </a:t>
            </a:r>
            <a:r>
              <a:rPr lang="nb-NO" b="1" dirty="0" err="1"/>
              <a:t>api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 dirty="0"/>
              <a:t>Flask </a:t>
            </a:r>
            <a:r>
              <a:rPr lang="en" sz="1200" dirty="0" err="1"/>
              <a:t>og</a:t>
            </a:r>
            <a:r>
              <a:rPr lang="en" sz="1200" dirty="0"/>
              <a:t> Django er to </a:t>
            </a:r>
            <a:r>
              <a:rPr lang="en" sz="1200" dirty="0" err="1"/>
              <a:t>biblioteker</a:t>
            </a:r>
            <a:r>
              <a:rPr lang="en" sz="1200" dirty="0"/>
              <a:t> </a:t>
            </a:r>
            <a:r>
              <a:rPr lang="en" sz="1200" dirty="0" err="1"/>
              <a:t>som</a:t>
            </a:r>
            <a:r>
              <a:rPr lang="en" sz="1200" dirty="0"/>
              <a:t> er </a:t>
            </a:r>
            <a:r>
              <a:rPr lang="en" sz="1200" dirty="0" err="1"/>
              <a:t>mye</a:t>
            </a:r>
            <a:r>
              <a:rPr lang="en" sz="1200" dirty="0"/>
              <a:t> </a:t>
            </a:r>
            <a:r>
              <a:rPr lang="en" sz="1200" dirty="0" err="1"/>
              <a:t>benyttet</a:t>
            </a:r>
            <a:r>
              <a:rPr lang="en" sz="1200" dirty="0"/>
              <a:t>.</a:t>
            </a:r>
            <a:endParaRPr sz="1200" dirty="0"/>
          </a:p>
        </p:txBody>
      </p:sp>
      <p:sp>
        <p:nvSpPr>
          <p:cNvPr id="273" name="Google Shape;273;p28"/>
          <p:cNvSpPr txBox="1">
            <a:spLocks noGrp="1"/>
          </p:cNvSpPr>
          <p:nvPr>
            <p:ph type="body" idx="2"/>
          </p:nvPr>
        </p:nvSpPr>
        <p:spPr>
          <a:xfrm>
            <a:off x="2854792" y="30303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274" name="Google Shape;274;p28"/>
          <p:cNvSpPr txBox="1">
            <a:spLocks noGrp="1"/>
          </p:cNvSpPr>
          <p:nvPr>
            <p:ph type="body" idx="3"/>
          </p:nvPr>
        </p:nvSpPr>
        <p:spPr>
          <a:xfrm>
            <a:off x="4930485" y="3030350"/>
            <a:ext cx="1878600" cy="1528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 dirty="0"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6715673" y="1238675"/>
            <a:ext cx="2428325" cy="3645025"/>
            <a:chOff x="5864298" y="1238675"/>
            <a:chExt cx="2428325" cy="3645025"/>
          </a:xfrm>
        </p:grpSpPr>
        <p:pic>
          <p:nvPicPr>
            <p:cNvPr id="276" name="Google Shape;276;p28"/>
            <p:cNvPicPr preferRelativeResize="0"/>
            <p:nvPr/>
          </p:nvPicPr>
          <p:blipFill rotWithShape="1">
            <a:blip r:embed="rId3">
              <a:alphaModFix/>
            </a:blip>
            <a:srcRect r="14500"/>
            <a:stretch/>
          </p:blipFill>
          <p:spPr>
            <a:xfrm>
              <a:off x="5864298" y="1238675"/>
              <a:ext cx="2428325" cy="3645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87476" y="1833431"/>
              <a:ext cx="241950" cy="1707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4422" y="605525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Bilde 2">
            <a:extLst>
              <a:ext uri="{FF2B5EF4-FFF2-40B4-BE49-F238E27FC236}">
                <a16:creationId xmlns:a16="http://schemas.microsoft.com/office/drawing/2014/main" id="{8017D260-0194-674C-BB78-5941A0062C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4789" y="2571163"/>
            <a:ext cx="3821969" cy="23887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Mobile project</a:t>
            </a:r>
            <a:endParaRPr sz="33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grpSp>
        <p:nvGrpSpPr>
          <p:cNvPr id="311" name="Google Shape;311;p30"/>
          <p:cNvGrpSpPr/>
          <p:nvPr/>
        </p:nvGrpSpPr>
        <p:grpSpPr>
          <a:xfrm>
            <a:off x="3512225" y="373572"/>
            <a:ext cx="2119546" cy="4396359"/>
            <a:chOff x="2547150" y="238125"/>
            <a:chExt cx="2525675" cy="5238750"/>
          </a:xfrm>
        </p:grpSpPr>
        <p:sp>
          <p:nvSpPr>
            <p:cNvPr id="312" name="Google Shape;312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6" name="Google Shape;316;p30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3558550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p30"/>
          <p:cNvGrpSpPr/>
          <p:nvPr/>
        </p:nvGrpSpPr>
        <p:grpSpPr>
          <a:xfrm>
            <a:off x="5483296" y="1233444"/>
            <a:ext cx="2714848" cy="3653541"/>
            <a:chOff x="6092896" y="1233444"/>
            <a:chExt cx="2714848" cy="3653541"/>
          </a:xfrm>
        </p:grpSpPr>
        <p:pic>
          <p:nvPicPr>
            <p:cNvPr id="318" name="Google Shape;318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325" name="Google Shape;325;p31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326" name="Google Shape;326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0" name="Google Shape;33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3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1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Tablet project</a:t>
            </a:r>
            <a:endParaRPr sz="33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332" name="Google Shape;332;p31"/>
          <p:cNvGrpSpPr/>
          <p:nvPr/>
        </p:nvGrpSpPr>
        <p:grpSpPr>
          <a:xfrm>
            <a:off x="5711896" y="1233444"/>
            <a:ext cx="2714848" cy="3653541"/>
            <a:chOff x="6092896" y="1233444"/>
            <a:chExt cx="2714848" cy="3653541"/>
          </a:xfrm>
        </p:grpSpPr>
        <p:pic>
          <p:nvPicPr>
            <p:cNvPr id="333" name="Google Shape;333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92896" y="1233444"/>
              <a:ext cx="2714848" cy="36535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40" name="Google Shape;340;p32"/>
          <p:cNvGrpSpPr/>
          <p:nvPr/>
        </p:nvGrpSpPr>
        <p:grpSpPr>
          <a:xfrm>
            <a:off x="3538649" y="1241129"/>
            <a:ext cx="4542205" cy="2661224"/>
            <a:chOff x="1177450" y="241631"/>
            <a:chExt cx="6173152" cy="3616776"/>
          </a:xfrm>
        </p:grpSpPr>
        <p:sp>
          <p:nvSpPr>
            <p:cNvPr id="341" name="Google Shape;341;p32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5" name="Google Shape;345;p32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045825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>
            <a:spLocks noGrp="1"/>
          </p:cNvSpPr>
          <p:nvPr>
            <p:ph type="body" idx="4294967295"/>
          </p:nvPr>
        </p:nvSpPr>
        <p:spPr>
          <a:xfrm>
            <a:off x="779100" y="373575"/>
            <a:ext cx="24321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1"/>
                </a:solidFill>
                <a:latin typeface="Bebas Neue"/>
                <a:ea typeface="Bebas Neue"/>
                <a:cs typeface="Bebas Neue"/>
                <a:sym typeface="Bebas Neue"/>
              </a:rPr>
              <a:t>Desktop project</a:t>
            </a:r>
            <a:endParaRPr sz="3300">
              <a:solidFill>
                <a:schemeClr val="accent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and explain your web, app or software projects using these gadget templates.</a:t>
            </a:r>
            <a:endParaRPr sz="1800">
              <a:solidFill>
                <a:schemeClr val="lt1"/>
              </a:solidFill>
            </a:endParaRPr>
          </a:p>
        </p:txBody>
      </p:sp>
      <p:grpSp>
        <p:nvGrpSpPr>
          <p:cNvPr id="347" name="Google Shape;347;p32"/>
          <p:cNvGrpSpPr/>
          <p:nvPr/>
        </p:nvGrpSpPr>
        <p:grpSpPr>
          <a:xfrm>
            <a:off x="7293324" y="1233450"/>
            <a:ext cx="1850675" cy="3653525"/>
            <a:chOff x="6092899" y="1233450"/>
            <a:chExt cx="1850675" cy="3653525"/>
          </a:xfrm>
        </p:grpSpPr>
        <p:pic>
          <p:nvPicPr>
            <p:cNvPr id="348" name="Google Shape;348;p32"/>
            <p:cNvPicPr preferRelativeResize="0"/>
            <p:nvPr/>
          </p:nvPicPr>
          <p:blipFill rotWithShape="1">
            <a:blip r:embed="rId4">
              <a:alphaModFix/>
            </a:blip>
            <a:srcRect r="31833"/>
            <a:stretch/>
          </p:blipFill>
          <p:spPr>
            <a:xfrm>
              <a:off x="6092899" y="1233450"/>
              <a:ext cx="1850675" cy="3653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13796" y="1855508"/>
              <a:ext cx="232462" cy="1565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576525"/>
            <a:ext cx="1496437" cy="134386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/>
          <p:nvPr/>
        </p:nvSpPr>
        <p:spPr>
          <a:xfrm>
            <a:off x="6452663" y="985601"/>
            <a:ext cx="1073096" cy="3168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9FFAFF"/>
                    </a:gs>
                    <a:gs pos="58000">
                      <a:schemeClr val="accent1"/>
                    </a:gs>
                    <a:gs pos="100000">
                      <a:schemeClr val="accent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Thanks!</a:t>
            </a:r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0400" y="11289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3"/>
          <p:cNvSpPr txBox="1">
            <a:spLocks noGrp="1"/>
          </p:cNvSpPr>
          <p:nvPr>
            <p:ph type="body" idx="4294967295"/>
          </p:nvPr>
        </p:nvSpPr>
        <p:spPr>
          <a:xfrm>
            <a:off x="855300" y="1395900"/>
            <a:ext cx="4694400" cy="235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Any questions?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You can find me at: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@username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▪"/>
            </a:pPr>
            <a:r>
              <a:rPr lang="en">
                <a:solidFill>
                  <a:schemeClr val="lt1"/>
                </a:solidFill>
              </a:rPr>
              <a:t>user@mail.me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8" name="Google Shape;358;p3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659"/>
            </a:gs>
            <a:gs pos="58000">
              <a:schemeClr val="accent4"/>
            </a:gs>
            <a:gs pos="100000">
              <a:schemeClr val="accent4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2407" y="1396292"/>
            <a:ext cx="2572825" cy="343813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4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65" name="Google Shape;365;p34"/>
          <p:cNvSpPr txBox="1">
            <a:spLocks noGrp="1"/>
          </p:cNvSpPr>
          <p:nvPr>
            <p:ph type="body" idx="1"/>
          </p:nvPr>
        </p:nvSpPr>
        <p:spPr>
          <a:xfrm>
            <a:off x="779100" y="1277749"/>
            <a:ext cx="4975500" cy="196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Special thanks to all the people who made and released these awesome resources for free: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Presentation template by </a:t>
            </a:r>
            <a:r>
              <a:rPr lang="en" sz="2000" u="sng">
                <a:solidFill>
                  <a:schemeClr val="hlink"/>
                </a:solidFill>
                <a:hlinkClick r:id="rId4"/>
              </a:rPr>
              <a:t>SlidesCarnival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Robots by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Alex Monge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" sz="2000"/>
              <a:t>Photographs by </a:t>
            </a:r>
            <a:r>
              <a:rPr lang="en" sz="2000" u="sng">
                <a:solidFill>
                  <a:schemeClr val="hlink"/>
                </a:solidFill>
                <a:hlinkClick r:id="rId6"/>
              </a:rPr>
              <a:t>Unsplash</a:t>
            </a:r>
            <a:endParaRPr sz="2000"/>
          </a:p>
        </p:txBody>
      </p:sp>
      <p:sp>
        <p:nvSpPr>
          <p:cNvPr id="366" name="Google Shape;366;p3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67" name="Google Shape;36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91402" y="759800"/>
            <a:ext cx="612270" cy="6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5225" y="759800"/>
            <a:ext cx="1077782" cy="967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74" name="Google Shape;374;p35"/>
          <p:cNvSpPr txBox="1">
            <a:spLocks noGrp="1"/>
          </p:cNvSpPr>
          <p:nvPr>
            <p:ph type="body" idx="1"/>
          </p:nvPr>
        </p:nvSpPr>
        <p:spPr>
          <a:xfrm>
            <a:off x="779100" y="1277748"/>
            <a:ext cx="4975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Titles: Bebas Neue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" sz="1800"/>
              <a:t>Body copy: IBM Plex Sans Condensed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https://www.fontsquirrel.com/fonts/bebas-neue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5"/>
              </a:rPr>
              <a:t>https://github.com/IBM/plex/releases/tag/v5.1.3</a:t>
            </a:r>
            <a:br>
              <a:rPr lang="en" sz="1800"/>
            </a:br>
            <a:endParaRPr sz="1800"/>
          </a:p>
        </p:txBody>
      </p:sp>
      <p:sp>
        <p:nvSpPr>
          <p:cNvPr id="375" name="Google Shape;375;p35"/>
          <p:cNvSpPr txBox="1"/>
          <p:nvPr/>
        </p:nvSpPr>
        <p:spPr>
          <a:xfrm>
            <a:off x="779100" y="4104575"/>
            <a:ext cx="4975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76" name="Google Shape;376;p3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77" name="Google Shape;37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5"/>
          <p:cNvSpPr/>
          <p:nvPr/>
        </p:nvSpPr>
        <p:spPr>
          <a:xfrm>
            <a:off x="6695975" y="986975"/>
            <a:ext cx="396295" cy="396311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>
            <a:spLocks noGrp="1"/>
          </p:cNvSpPr>
          <p:nvPr>
            <p:ph type="ctrTitle"/>
          </p:nvPr>
        </p:nvSpPr>
        <p:spPr>
          <a:xfrm>
            <a:off x="779100" y="1517488"/>
            <a:ext cx="4960500" cy="1628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384" name="Google Shape;384;p36"/>
          <p:cNvSpPr txBox="1">
            <a:spLocks noGrp="1"/>
          </p:cNvSpPr>
          <p:nvPr>
            <p:ph type="subTitle" idx="1"/>
          </p:nvPr>
        </p:nvSpPr>
        <p:spPr>
          <a:xfrm>
            <a:off x="779100" y="3242313"/>
            <a:ext cx="49605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  <p:pic>
        <p:nvPicPr>
          <p:cNvPr id="385" name="Google Shape;3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997" y="347925"/>
            <a:ext cx="1496437" cy="1343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8300" y="1156818"/>
            <a:ext cx="2806925" cy="3745883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6"/>
          <p:cNvSpPr/>
          <p:nvPr/>
        </p:nvSpPr>
        <p:spPr>
          <a:xfrm>
            <a:off x="6785658" y="576011"/>
            <a:ext cx="349144" cy="709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gradFill>
                  <a:gsLst>
                    <a:gs pos="0">
                      <a:srgbClr val="FF9F4D"/>
                    </a:gs>
                    <a:gs pos="58000">
                      <a:schemeClr val="accent5"/>
                    </a:gs>
                    <a:gs pos="100000">
                      <a:schemeClr val="accent5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atin typeface="Bebas Neue"/>
              </a:rPr>
              <a:t>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DEC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5" name="Google Shape;395;p37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NOV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6" name="Google Shape;396;p37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OCT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7" name="Google Shape;397;p37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SEP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8" name="Google Shape;398;p37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AUG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399" name="Google Shape;399;p37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JUL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0" name="Google Shape;400;p37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JUN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1" name="Google Shape;401;p37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MAY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2" name="Google Shape;402;p37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APR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3" name="Google Shape;403;p37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MAR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4" name="Google Shape;404;p37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FEB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JAN</a:t>
            </a:r>
            <a:endParaRPr sz="10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407" name="Google Shape;407;p37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8" name="Google Shape;408;p37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09" name="Google Shape;409;p37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0" name="Google Shape;410;p37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Red is the colour of danger and courage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1" name="Google Shape;411;p37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2" name="Google Shape;412;p37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3" name="Google Shape;413;p37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4" name="Google Shape;414;p37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5" name="Google Shape;415;p37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6" name="Google Shape;416;p37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7" name="Google Shape;417;p37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18" name="Google Shape;418;p37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19" name="Google Shape;419;p37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0" name="Google Shape;420;p37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1" name="Google Shape;421;p37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2" name="Google Shape;422;p37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3" name="Google Shape;423;p37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4" name="Google Shape;424;p37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5" name="Google Shape;425;p37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6" name="Google Shape;426;p37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Red is the colour of danger and courage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7" name="Google Shape;427;p37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28" name="Google Shape;428;p37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429" name="Google Shape;429;p37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30" name="Google Shape;430;p37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8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36" name="Google Shape;436;p3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7" name="Google Shape;437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38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9" name="Google Shape;439;p38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440" name="Google Shape;440;p38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1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2" name="Google Shape;442;p38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43" name="Google Shape;443;p38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3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5" name="Google Shape;445;p38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46" name="Google Shape;446;p38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5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49" name="Google Shape;449;p38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6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1" name="Google Shape;451;p38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52" name="Google Shape;452;p3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3" name="Google Shape;453;p38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4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55" name="Google Shape;455;p38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sp>
          <p:nvSpPr>
            <p:cNvPr id="456" name="Google Shape;456;p38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2</a:t>
              </a:r>
              <a:endParaRPr sz="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</p:grpSp>
      <p:sp>
        <p:nvSpPr>
          <p:cNvPr id="457" name="Google Shape;457;p38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8" name="Google Shape;458;p38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Red is the colour of danger and courage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59" name="Google Shape;459;p38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0" name="Google Shape;460;p38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1" name="Google Shape;461;p38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62" name="Google Shape;462;p38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9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68" name="Google Shape;468;p3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469" name="Google Shape;469;p39"/>
          <p:cNvGraphicFramePr/>
          <p:nvPr/>
        </p:nvGraphicFramePr>
        <p:xfrm>
          <a:off x="779000" y="1412081"/>
          <a:ext cx="7527200" cy="3197750"/>
        </p:xfrm>
        <a:graphic>
          <a:graphicData uri="http://schemas.openxmlformats.org/drawingml/2006/table">
            <a:tbl>
              <a:tblPr>
                <a:noFill/>
                <a:tableStyleId>{5C7B9036-0881-475A-ADF6-831E9562A627}</a:tableStyleId>
              </a:tblPr>
              <a:tblGrid>
                <a:gridCol w="1296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50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Week 1</a:t>
                      </a:r>
                      <a:endParaRPr sz="800" b="1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Week 2</a:t>
                      </a:r>
                      <a:endParaRPr sz="800" b="1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b-N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2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3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4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6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7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8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9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11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12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13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14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1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2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3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4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◆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6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7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 8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Hvorfor</a:t>
            </a:r>
            <a:r>
              <a:rPr lang="en" dirty="0"/>
              <a:t> </a:t>
            </a:r>
            <a:r>
              <a:rPr lang="en" dirty="0" err="1"/>
              <a:t>bruke</a:t>
            </a:r>
            <a:r>
              <a:rPr lang="en" dirty="0"/>
              <a:t> python </a:t>
            </a:r>
            <a:r>
              <a:rPr lang="nb-NO" dirty="0"/>
              <a:t>I</a:t>
            </a:r>
            <a:r>
              <a:rPr lang="en" dirty="0"/>
              <a:t> </a:t>
            </a:r>
            <a:r>
              <a:rPr lang="en" dirty="0" err="1"/>
              <a:t>aws</a:t>
            </a:r>
            <a:endParaRPr dirty="0"/>
          </a:p>
        </p:txBody>
      </p:sp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/>
              <a:t>God Ytelse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/>
              <a:t>I </a:t>
            </a:r>
            <a:r>
              <a:rPr lang="en" dirty="0" err="1"/>
              <a:t>noen</a:t>
            </a:r>
            <a:r>
              <a:rPr lang="en" dirty="0"/>
              <a:t> </a:t>
            </a:r>
            <a:r>
              <a:rPr lang="en" dirty="0" err="1"/>
              <a:t>sammenhenger</a:t>
            </a:r>
            <a:r>
              <a:rPr lang="en" dirty="0"/>
              <a:t> er python </a:t>
            </a:r>
            <a:r>
              <a:rPr lang="en" dirty="0" err="1"/>
              <a:t>og</a:t>
            </a:r>
            <a:r>
              <a:rPr lang="en" dirty="0"/>
              <a:t> </a:t>
            </a:r>
            <a:r>
              <a:rPr lang="en" dirty="0" err="1"/>
              <a:t>javascript</a:t>
            </a:r>
            <a:r>
              <a:rPr lang="en" dirty="0"/>
              <a:t> 100 ganger </a:t>
            </a:r>
            <a:r>
              <a:rPr lang="en" dirty="0" err="1"/>
              <a:t>raskere</a:t>
            </a:r>
            <a:r>
              <a:rPr lang="en" dirty="0"/>
              <a:t> </a:t>
            </a:r>
            <a:r>
              <a:rPr lang="en" dirty="0" err="1"/>
              <a:t>enn</a:t>
            </a:r>
            <a:r>
              <a:rPr lang="en" dirty="0"/>
              <a:t> C# </a:t>
            </a:r>
            <a:r>
              <a:rPr lang="en" dirty="0" err="1"/>
              <a:t>eller</a:t>
            </a:r>
            <a:r>
              <a:rPr lang="en" dirty="0"/>
              <a:t> Java</a:t>
            </a:r>
            <a:endParaRPr dirty="0"/>
          </a:p>
        </p:txBody>
      </p:sp>
      <p:sp>
        <p:nvSpPr>
          <p:cNvPr id="141" name="Google Shape;141;p19"/>
          <p:cNvSpPr txBox="1">
            <a:spLocks noGrp="1"/>
          </p:cNvSpPr>
          <p:nvPr>
            <p:ph type="body" idx="2"/>
          </p:nvPr>
        </p:nvSpPr>
        <p:spPr>
          <a:xfrm>
            <a:off x="2854792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err="1"/>
              <a:t>Smidig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dirty="0" err="1"/>
              <a:t>Moderne</a:t>
            </a:r>
            <a:r>
              <a:rPr lang="en" dirty="0"/>
              <a:t> </a:t>
            </a:r>
            <a:r>
              <a:rPr lang="en" dirty="0" err="1"/>
              <a:t>utviklere</a:t>
            </a:r>
            <a:r>
              <a:rPr lang="en" dirty="0"/>
              <a:t> </a:t>
            </a:r>
            <a:r>
              <a:rPr lang="en" dirty="0" err="1"/>
              <a:t>vil</a:t>
            </a:r>
            <a:r>
              <a:rPr lang="en" dirty="0"/>
              <a:t> heller ha </a:t>
            </a:r>
            <a:r>
              <a:rPr lang="en" dirty="0" err="1"/>
              <a:t>små</a:t>
            </a:r>
            <a:r>
              <a:rPr lang="en" dirty="0"/>
              <a:t> </a:t>
            </a:r>
            <a:r>
              <a:rPr lang="en" dirty="0" err="1"/>
              <a:t>moduler</a:t>
            </a:r>
            <a:r>
              <a:rPr lang="en" dirty="0"/>
              <a:t> </a:t>
            </a:r>
            <a:r>
              <a:rPr lang="en" dirty="0" err="1"/>
              <a:t>enn</a:t>
            </a:r>
            <a:r>
              <a:rPr lang="en" dirty="0"/>
              <a:t> store </a:t>
            </a:r>
            <a:r>
              <a:rPr lang="en" dirty="0" err="1"/>
              <a:t>prosjekter</a:t>
            </a:r>
            <a:endParaRPr dirty="0"/>
          </a:p>
        </p:txBody>
      </p:sp>
      <p:sp>
        <p:nvSpPr>
          <p:cNvPr id="143" name="Google Shape;143;p1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r="7621"/>
          <a:stretch/>
        </p:blipFill>
        <p:spPr>
          <a:xfrm>
            <a:off x="6551075" y="1156825"/>
            <a:ext cx="2592926" cy="37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3340" y="641960"/>
            <a:ext cx="485775" cy="44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 txBox="1">
            <a:spLocks noGrp="1"/>
          </p:cNvSpPr>
          <p:nvPr>
            <p:ph type="body" idx="3"/>
          </p:nvPr>
        </p:nvSpPr>
        <p:spPr>
          <a:xfrm>
            <a:off x="4930485" y="1353950"/>
            <a:ext cx="1878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="1" dirty="0"/>
              <a:t>Enklere tilnærming</a:t>
            </a:r>
            <a:endParaRPr b="1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nb-NO" dirty="0"/>
              <a:t>Små moduler er lettere å sette seg inn i, vedlikehold gir færre </a:t>
            </a:r>
            <a:r>
              <a:rPr lang="nb-NO" dirty="0" err="1"/>
              <a:t>multigheter</a:t>
            </a:r>
            <a:r>
              <a:rPr lang="nb-NO" dirty="0"/>
              <a:t> for utilsiktede sideeffekter</a:t>
            </a:r>
            <a:endParaRPr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F4D"/>
            </a:gs>
            <a:gs pos="58000">
              <a:schemeClr val="accent5"/>
            </a:gs>
            <a:gs pos="100000">
              <a:schemeClr val="accent5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0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75" name="Google Shape;475;p4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476" name="Google Shape;476;p40"/>
          <p:cNvSpPr/>
          <p:nvPr/>
        </p:nvSpPr>
        <p:spPr>
          <a:xfrm>
            <a:off x="783425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STRENGTHS</a:t>
            </a:r>
            <a:endParaRPr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7" name="Google Shape;477;p40"/>
          <p:cNvSpPr/>
          <p:nvPr/>
        </p:nvSpPr>
        <p:spPr>
          <a:xfrm>
            <a:off x="4657011" y="1349940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WEAKNESSES</a:t>
            </a:r>
            <a:endParaRPr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8" name="Google Shape;478;p40"/>
          <p:cNvSpPr/>
          <p:nvPr/>
        </p:nvSpPr>
        <p:spPr>
          <a:xfrm>
            <a:off x="783425" y="2905017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Black is the color of ebony and of outer space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OPPORTUNITIES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79" name="Google Shape;479;p40"/>
          <p:cNvSpPr/>
          <p:nvPr/>
        </p:nvSpPr>
        <p:spPr>
          <a:xfrm>
            <a:off x="4657011" y="2905017"/>
            <a:ext cx="3719700" cy="1401300"/>
          </a:xfrm>
          <a:prstGeom prst="rect">
            <a:avLst/>
          </a:prstGeom>
          <a:solidFill>
            <a:srgbClr val="FFFFFF">
              <a:alpha val="17880"/>
            </a:srgbClr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White is the color of milk and fresh snow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THREATS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80" name="Google Shape;480;p40"/>
          <p:cNvSpPr/>
          <p:nvPr/>
        </p:nvSpPr>
        <p:spPr>
          <a:xfrm>
            <a:off x="3435367" y="1681550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"/>
          <p:cNvSpPr/>
          <p:nvPr/>
        </p:nvSpPr>
        <p:spPr>
          <a:xfrm rot="5400000">
            <a:off x="3589453" y="1681550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40"/>
          <p:cNvSpPr/>
          <p:nvPr/>
        </p:nvSpPr>
        <p:spPr>
          <a:xfrm rot="10800000">
            <a:off x="3589453" y="1836841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0"/>
          <p:cNvSpPr/>
          <p:nvPr/>
        </p:nvSpPr>
        <p:spPr>
          <a:xfrm rot="-5400000">
            <a:off x="3435367" y="1836841"/>
            <a:ext cx="2137500" cy="2137500"/>
          </a:xfrm>
          <a:prstGeom prst="pie">
            <a:avLst>
              <a:gd name="adj1" fmla="val 10788866"/>
              <a:gd name="adj2" fmla="val 16200000"/>
            </a:avLst>
          </a:prstGeom>
          <a:gradFill>
            <a:gsLst>
              <a:gs pos="0">
                <a:srgbClr val="F4FC68"/>
              </a:gs>
              <a:gs pos="58000">
                <a:schemeClr val="accent2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40"/>
          <p:cNvSpPr/>
          <p:nvPr/>
        </p:nvSpPr>
        <p:spPr>
          <a:xfrm>
            <a:off x="4003669" y="2127414"/>
            <a:ext cx="202082" cy="4161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S</a:t>
            </a:r>
          </a:p>
        </p:txBody>
      </p:sp>
      <p:sp>
        <p:nvSpPr>
          <p:cNvPr id="485" name="Google Shape;485;p40"/>
          <p:cNvSpPr/>
          <p:nvPr/>
        </p:nvSpPr>
        <p:spPr>
          <a:xfrm>
            <a:off x="4901802" y="2134241"/>
            <a:ext cx="312954" cy="4052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W</a:t>
            </a:r>
          </a:p>
        </p:txBody>
      </p:sp>
      <p:sp>
        <p:nvSpPr>
          <p:cNvPr id="486" name="Google Shape;486;p40"/>
          <p:cNvSpPr/>
          <p:nvPr/>
        </p:nvSpPr>
        <p:spPr>
          <a:xfrm>
            <a:off x="3973083" y="3105803"/>
            <a:ext cx="205359" cy="41617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O</a:t>
            </a:r>
          </a:p>
        </p:txBody>
      </p:sp>
      <p:sp>
        <p:nvSpPr>
          <p:cNvPr id="487" name="Google Shape;487;p40"/>
          <p:cNvSpPr/>
          <p:nvPr/>
        </p:nvSpPr>
        <p:spPr>
          <a:xfrm>
            <a:off x="5002843" y="3112630"/>
            <a:ext cx="208636" cy="4052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Bebas Neue"/>
              </a:rPr>
              <a:t>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1"/>
          <p:cNvSpPr txBox="1">
            <a:spLocks noGrp="1"/>
          </p:cNvSpPr>
          <p:nvPr>
            <p:ph type="title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93" name="Google Shape;493;p4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494" name="Google Shape;494;p41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Activities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8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5" name="Google Shape;495;p41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Resources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6" name="Google Shape;496;p41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Value Propositions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7" name="Google Shape;497;p41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Customer Relationships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8" name="Google Shape;498;p41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Channels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499" name="Google Shape;499;p41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Customer Segments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0" name="Google Shape;500;p41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Key Partners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8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1" name="Google Shape;501;p41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Cost Structure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Revenue Streams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900" b="1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503" name="Google Shape;503;p41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41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5" name="Google Shape;505;p41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506" name="Google Shape;506;p41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07" name="Google Shape;507;p41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508" name="Google Shape;508;p41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10" name="Google Shape;510;p41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511" name="Google Shape;511;p41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512" name="Google Shape;512;p41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4" name="Google Shape;514;p41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15" name="Google Shape;515;p41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516" name="Google Shape;516;p41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521" name="Google Shape;521;p41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522" name="Google Shape;522;p41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33" name="Google Shape;533;p4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534" name="Google Shape;534;p42"/>
          <p:cNvGrpSpPr/>
          <p:nvPr/>
        </p:nvGrpSpPr>
        <p:grpSpPr>
          <a:xfrm>
            <a:off x="855292" y="1413043"/>
            <a:ext cx="3608219" cy="3243858"/>
            <a:chOff x="855292" y="1413043"/>
            <a:chExt cx="3608219" cy="3243858"/>
          </a:xfrm>
        </p:grpSpPr>
        <p:sp>
          <p:nvSpPr>
            <p:cNvPr id="535" name="Google Shape;535;p42"/>
            <p:cNvSpPr/>
            <p:nvPr/>
          </p:nvSpPr>
          <p:spPr>
            <a:xfrm>
              <a:off x="1748547" y="3626620"/>
              <a:ext cx="1827373" cy="554243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PURCHASE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1974416" y="4115125"/>
              <a:ext cx="1377910" cy="541775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LOYALTY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7" name="Google Shape;537;p42"/>
            <p:cNvSpPr/>
            <p:nvPr/>
          </p:nvSpPr>
          <p:spPr>
            <a:xfrm>
              <a:off x="863236" y="1706600"/>
              <a:ext cx="3600274" cy="576911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AWARENESS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1305892" y="2665477"/>
              <a:ext cx="2714957" cy="564446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EVALUATION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1086835" y="2186038"/>
              <a:ext cx="3154201" cy="57124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DISCOVERY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1526085" y="3144914"/>
              <a:ext cx="2272296" cy="562177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INTENT</a:t>
              </a: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541" name="Google Shape;541;p42"/>
            <p:cNvSpPr/>
            <p:nvPr/>
          </p:nvSpPr>
          <p:spPr>
            <a:xfrm>
              <a:off x="855292" y="1413043"/>
              <a:ext cx="3602907" cy="396816"/>
            </a:xfrm>
            <a:prstGeom prst="ellipse">
              <a:avLst/>
            </a:prstGeom>
            <a:solidFill>
              <a:srgbClr val="FFFFFF">
                <a:alpha val="1788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i="0" u="none" strike="noStrike" cap="none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cxnSp>
        <p:nvCxnSpPr>
          <p:cNvPr id="542" name="Google Shape;542;p42"/>
          <p:cNvCxnSpPr/>
          <p:nvPr/>
        </p:nvCxnSpPr>
        <p:spPr>
          <a:xfrm>
            <a:off x="43835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3" name="Google Shape;543;p42"/>
          <p:cNvSpPr txBox="1"/>
          <p:nvPr/>
        </p:nvSpPr>
        <p:spPr>
          <a:xfrm>
            <a:off x="5502050" y="177802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44" name="Google Shape;544;p42"/>
          <p:cNvCxnSpPr/>
          <p:nvPr/>
        </p:nvCxnSpPr>
        <p:spPr>
          <a:xfrm>
            <a:off x="42278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5" name="Google Shape;545;p42"/>
          <p:cNvSpPr txBox="1"/>
          <p:nvPr/>
        </p:nvSpPr>
        <p:spPr>
          <a:xfrm>
            <a:off x="5502050" y="225964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46" name="Google Shape;546;p42"/>
          <p:cNvCxnSpPr/>
          <p:nvPr/>
        </p:nvCxnSpPr>
        <p:spPr>
          <a:xfrm>
            <a:off x="40066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7" name="Google Shape;547;p42"/>
          <p:cNvSpPr txBox="1"/>
          <p:nvPr/>
        </p:nvSpPr>
        <p:spPr>
          <a:xfrm>
            <a:off x="5502050" y="274125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48" name="Google Shape;548;p42"/>
          <p:cNvCxnSpPr/>
          <p:nvPr/>
        </p:nvCxnSpPr>
        <p:spPr>
          <a:xfrm>
            <a:off x="38182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49" name="Google Shape;549;p42"/>
          <p:cNvSpPr txBox="1"/>
          <p:nvPr/>
        </p:nvSpPr>
        <p:spPr>
          <a:xfrm>
            <a:off x="5502050" y="322287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50" name="Google Shape;550;p42"/>
          <p:cNvCxnSpPr/>
          <p:nvPr/>
        </p:nvCxnSpPr>
        <p:spPr>
          <a:xfrm>
            <a:off x="36133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1" name="Google Shape;551;p42"/>
          <p:cNvSpPr txBox="1"/>
          <p:nvPr/>
        </p:nvSpPr>
        <p:spPr>
          <a:xfrm>
            <a:off x="5502050" y="3704485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cxnSp>
        <p:nvCxnSpPr>
          <p:cNvPr id="552" name="Google Shape;552;p42"/>
          <p:cNvCxnSpPr/>
          <p:nvPr/>
        </p:nvCxnSpPr>
        <p:spPr>
          <a:xfrm>
            <a:off x="34003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3" name="Google Shape;553;p42"/>
          <p:cNvSpPr txBox="1"/>
          <p:nvPr/>
        </p:nvSpPr>
        <p:spPr>
          <a:xfrm>
            <a:off x="5502050" y="4186100"/>
            <a:ext cx="27867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Insert your content</a:t>
            </a:r>
            <a:endParaRPr sz="10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3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59" name="Google Shape;559;p4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60" name="Google Shape;560;p43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85530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86032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Imani Jackson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2" name="Google Shape;562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502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3" name="Google Shape;563;p43"/>
          <p:cNvSpPr txBox="1"/>
          <p:nvPr/>
        </p:nvSpPr>
        <p:spPr>
          <a:xfrm>
            <a:off x="284005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Marcos Galán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4" name="Google Shape;564;p43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814750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5" name="Google Shape;565;p43"/>
          <p:cNvSpPr txBox="1"/>
          <p:nvPr/>
        </p:nvSpPr>
        <p:spPr>
          <a:xfrm>
            <a:off x="4819775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Ixchel Valdía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pic>
        <p:nvPicPr>
          <p:cNvPr id="566" name="Google Shape;566;p43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794475" y="1759975"/>
            <a:ext cx="1489200" cy="1489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7" name="Google Shape;567;p43"/>
          <p:cNvSpPr txBox="1"/>
          <p:nvPr/>
        </p:nvSpPr>
        <p:spPr>
          <a:xfrm>
            <a:off x="6799500" y="3379000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Nils Årud</a:t>
            </a:r>
            <a:br>
              <a:rPr lang="en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</a:br>
            <a:r>
              <a:rPr lang="en" sz="8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JOB TITLE</a:t>
            </a:r>
            <a:endParaRPr sz="800"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dk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4FC68"/>
            </a:gs>
            <a:gs pos="58000">
              <a:schemeClr val="accent2"/>
            </a:gs>
            <a:gs pos="100000">
              <a:schemeClr val="accen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4"/>
          <p:cNvSpPr txBox="1">
            <a:spLocks noGrp="1"/>
          </p:cNvSpPr>
          <p:nvPr>
            <p:ph type="title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73" name="Google Shape;573;p44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rgbClr val="D9EAD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4" name="Google Shape;574;p44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75" name="Google Shape;575;p44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4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4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4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4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4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4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4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4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4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4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4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4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4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4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4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4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4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4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4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4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4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4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4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4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4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4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4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4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4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4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4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4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4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4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4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4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4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4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4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4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6" name="Google Shape;616;p44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7" name="Google Shape;617;p44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8" name="Google Shape;618;p44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9" name="Google Shape;619;p44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0" name="Google Shape;620;p44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21" name="Google Shape;621;p44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622" name="Google Shape;622;p44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623" name="Google Shape;623;p44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4" name="Google Shape;624;p44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5" name="Google Shape;625;p44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6" name="Google Shape;626;p44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4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8" name="Google Shape;628;p44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44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44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1" name="Google Shape;631;p44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2" name="Google Shape;632;p44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3" name="Google Shape;633;p44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4" name="Google Shape;634;p44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5" name="Google Shape;635;p44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6" name="Google Shape;636;p44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7" name="Google Shape;637;p44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44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44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44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44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44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4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44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rgbClr val="D9EAD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45" name="Google Shape;645;p44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46" name="Google Shape;646;p44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47" name="Google Shape;647;p44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LOW VALUE 1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48" name="Google Shape;648;p44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HIGH VALUE 1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49" name="Google Shape;649;p44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LOW VALUE 2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0" name="Google Shape;650;p44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HIGH VALUE 2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1" name="Google Shape;651;p44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gradFill>
            <a:gsLst>
              <a:gs pos="0">
                <a:srgbClr val="44506E"/>
              </a:gs>
              <a:gs pos="58000">
                <a:schemeClr val="dk1"/>
              </a:gs>
              <a:gs pos="100000">
                <a:schemeClr val="dk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Our company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2" name="Google Shape;652;p44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gradFill>
            <a:gsLst>
              <a:gs pos="0">
                <a:srgbClr val="FFE659"/>
              </a:gs>
              <a:gs pos="58000">
                <a:schemeClr val="accent4"/>
              </a:gs>
              <a:gs pos="100000">
                <a:schemeClr val="accent4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3" name="Google Shape;653;p44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4" name="Google Shape;654;p44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gradFill>
            <a:gsLst>
              <a:gs pos="0">
                <a:schemeClr val="lt2"/>
              </a:gs>
              <a:gs pos="58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5" name="Google Shape;655;p44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gradFill>
            <a:gsLst>
              <a:gs pos="0">
                <a:srgbClr val="FF9F4D"/>
              </a:gs>
              <a:gs pos="58000">
                <a:schemeClr val="accent5"/>
              </a:gs>
              <a:gs pos="10000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6" name="Google Shape;656;p44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gradFill>
            <a:gsLst>
              <a:gs pos="0">
                <a:srgbClr val="9FFAFF"/>
              </a:gs>
              <a:gs pos="58000">
                <a:schemeClr val="accent1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657" name="Google Shape;657;p44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gradFill>
            <a:gsLst>
              <a:gs pos="0">
                <a:schemeClr val="lt2"/>
              </a:gs>
              <a:gs pos="58000">
                <a:schemeClr val="dk2"/>
              </a:gs>
              <a:gs pos="100000">
                <a:schemeClr val="dk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Competitor</a:t>
            </a:r>
            <a:endParaRPr sz="800">
              <a:solidFill>
                <a:schemeClr val="lt1"/>
              </a:solidFill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FFAFF"/>
            </a:gs>
            <a:gs pos="58000">
              <a:schemeClr val="accent1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5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63" name="Google Shape;663;p4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graphicFrame>
        <p:nvGraphicFramePr>
          <p:cNvPr id="664" name="Google Shape;664;p45"/>
          <p:cNvGraphicFramePr/>
          <p:nvPr/>
        </p:nvGraphicFramePr>
        <p:xfrm>
          <a:off x="855300" y="1474725"/>
          <a:ext cx="7530600" cy="2986820"/>
        </p:xfrm>
        <a:graphic>
          <a:graphicData uri="http://schemas.openxmlformats.org/drawingml/2006/table">
            <a:tbl>
              <a:tblPr>
                <a:noFill/>
                <a:tableStyleId>{757EC41A-727B-416F-B59B-BBC701B8EA79}</a:tableStyleId>
              </a:tblPr>
              <a:tblGrid>
                <a:gridCol w="83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56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355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SUNDAY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MONDAY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TUESDAY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WEDNESDAY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THURSDAY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FRIDAY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SATURDAY</a:t>
                      </a:r>
                      <a:endParaRPr sz="7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09:00 - 09:45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10:00 - 10:45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11:00 - 11:45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12:00 - 13:15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78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13:30 - 14:15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14:30 - 15:15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15:30 - 16:15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IBM Plex Sans Condensed"/>
                          <a:ea typeface="IBM Plex Sans Condensed"/>
                          <a:cs typeface="IBM Plex Sans Condensed"/>
                          <a:sym typeface="IBM Plex Sans Condensed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IBM Plex Sans Condensed"/>
                        <a:ea typeface="IBM Plex Sans Condensed"/>
                        <a:cs typeface="IBM Plex Sans Condensed"/>
                        <a:sym typeface="IBM Plex Sans Condensed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58000">
              <a:schemeClr val="dk2"/>
            </a:gs>
            <a:gs pos="100000">
              <a:schemeClr val="dk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00" y="127182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46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2438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71" name="Google Shape;671;p46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672" name="Google Shape;67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10688" y="1484231"/>
            <a:ext cx="2617500" cy="3493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8507" y="1539192"/>
            <a:ext cx="2572825" cy="343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2650" y="2013127"/>
            <a:ext cx="704850" cy="632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64225" y="3603037"/>
            <a:ext cx="516825" cy="51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53615" y="2893785"/>
            <a:ext cx="485775" cy="44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6893" y="2783898"/>
            <a:ext cx="548700" cy="66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75522" y="1977200"/>
            <a:ext cx="7048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2661" y="3581813"/>
            <a:ext cx="419450" cy="55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4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90132" y="3690000"/>
            <a:ext cx="366071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4506E"/>
            </a:gs>
            <a:gs pos="58000">
              <a:schemeClr val="dk1"/>
            </a:gs>
            <a:gs pos="100000">
              <a:schemeClr val="dk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47"/>
          <p:cNvSpPr/>
          <p:nvPr/>
        </p:nvSpPr>
        <p:spPr>
          <a:xfrm>
            <a:off x="5973125" y="2107475"/>
            <a:ext cx="2560800" cy="1246800"/>
          </a:xfrm>
          <a:prstGeom prst="roundRect">
            <a:avLst>
              <a:gd name="adj" fmla="val 6987"/>
            </a:avLst>
          </a:prstGeom>
          <a:noFill/>
          <a:ln w="9525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IBM Plex Sans Condensed Light"/>
                <a:ea typeface="IBM Plex Sans Condensed Light"/>
                <a:cs typeface="IBM Plex Sans Condensed Light"/>
                <a:sym typeface="IBM Plex Sans Condensed Light"/>
              </a:rPr>
              <a:t>Change the faces and have fun!</a:t>
            </a:r>
            <a:endParaRPr sz="1000">
              <a:solidFill>
                <a:schemeClr val="accent1"/>
              </a:solidFill>
              <a:latin typeface="IBM Plex Sans Condensed Light"/>
              <a:ea typeface="IBM Plex Sans Condensed Light"/>
              <a:cs typeface="IBM Plex Sans Condensed Light"/>
              <a:sym typeface="IBM Plex Sans Condensed Light"/>
            </a:endParaRPr>
          </a:p>
        </p:txBody>
      </p:sp>
      <p:sp>
        <p:nvSpPr>
          <p:cNvPr id="686" name="Google Shape;686;p4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2438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resources</a:t>
            </a:r>
            <a:endParaRPr/>
          </a:p>
        </p:txBody>
      </p:sp>
      <p:sp>
        <p:nvSpPr>
          <p:cNvPr id="687" name="Google Shape;687;p4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688" name="Google Shape;6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10" y="1332310"/>
            <a:ext cx="2708510" cy="3645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2463" y="1332301"/>
            <a:ext cx="2840226" cy="364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5947" y="2564381"/>
            <a:ext cx="241950" cy="17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0465" y="2948878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83207" y="2948878"/>
            <a:ext cx="241950" cy="166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88200" y="2564379"/>
            <a:ext cx="253619" cy="1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7073" y="2564379"/>
            <a:ext cx="253619" cy="17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40483" y="2571497"/>
            <a:ext cx="232462" cy="15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25950" y="2913303"/>
            <a:ext cx="241950" cy="237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1276" y="1936684"/>
            <a:ext cx="241950" cy="170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14535" y="1936679"/>
            <a:ext cx="253636" cy="1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48"/>
          <p:cNvSpPr txBox="1">
            <a:spLocks noGrp="1"/>
          </p:cNvSpPr>
          <p:nvPr>
            <p:ph type="body" idx="1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8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8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800"/>
              </a:spcBef>
              <a:spcAft>
                <a:spcPts val="0"/>
              </a:spcAft>
              <a:buSzPts val="900"/>
              <a:buChar char="▪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704" name="Google Shape;704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705" name="Google Shape;705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7" name="Google Shape;707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1" name="Google Shape;711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712" name="Google Shape;712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3" name="Google Shape;713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4" name="Google Shape;714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715" name="Google Shape;715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6" name="Google Shape;716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7" name="Google Shape;717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18" name="Google Shape;718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19" name="Google Shape;719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720" name="Google Shape;720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1" name="Google Shape;721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3" name="Google Shape;723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724" name="Google Shape;724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28" name="Google Shape;728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9" name="Google Shape;729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730" name="Google Shape;730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2" name="Google Shape;732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3" name="Google Shape;733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8" name="Google Shape;738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9" name="Google Shape;739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4" name="Google Shape;744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5" name="Google Shape;745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9" name="Google Shape;749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0" name="Google Shape;750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751" name="Google Shape;751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2" name="Google Shape;752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3" name="Google Shape;753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754" name="Google Shape;754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5" name="Google Shape;755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6" name="Google Shape;756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7" name="Google Shape;757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758" name="Google Shape;758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9" name="Google Shape;759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1" name="Google Shape;761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762" name="Google Shape;762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3" name="Google Shape;763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5" name="Google Shape;765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6" name="Google Shape;766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7" name="Google Shape;767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8" name="Google Shape;768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69" name="Google Shape;769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0" name="Google Shape;770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771" name="Google Shape;771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2" name="Google Shape;772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3" name="Google Shape;773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774" name="Google Shape;774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5" name="Google Shape;775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6" name="Google Shape;776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77" name="Google Shape;777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80" name="Google Shape;780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2" name="Google Shape;782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83" name="Google Shape;783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4" name="Google Shape;784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6" name="Google Shape;786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7" name="Google Shape;787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88" name="Google Shape;788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0" name="Google Shape;790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91" name="Google Shape;791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2" name="Google Shape;792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3" name="Google Shape;793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4" name="Google Shape;794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95" name="Google Shape;795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96" name="Google Shape;796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8" name="Google Shape;798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99" name="Google Shape;799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0" name="Google Shape;800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1" name="Google Shape;801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4" name="Google Shape;804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805" name="Google Shape;805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808" name="Google Shape;808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1" name="Google Shape;811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2" name="Google Shape;812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3" name="Google Shape;813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814" name="Google Shape;814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7" name="Google Shape;817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8" name="Google Shape;818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9" name="Google Shape;819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820" name="Google Shape;820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1" name="Google Shape;821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4" name="Google Shape;824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5" name="Google Shape;825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26" name="Google Shape;826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27" name="Google Shape;827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828" name="Google Shape;828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0" name="Google Shape;830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831" name="Google Shape;831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3" name="Google Shape;833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834" name="Google Shape;834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5" name="Google Shape;835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6" name="Google Shape;836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7" name="Google Shape;837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838" name="Google Shape;838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0" name="Google Shape;840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841" name="Google Shape;841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4" name="Google Shape;844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5" name="Google Shape;845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6" name="Google Shape;846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847" name="Google Shape;847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8" name="Google Shape;848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9" name="Google Shape;849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50" name="Google Shape;850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1" name="Google Shape;851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852" name="Google Shape;852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3" name="Google Shape;853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54" name="Google Shape;854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855" name="Google Shape;855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6" name="Google Shape;856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7" name="Google Shape;857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8" name="Google Shape;858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859" name="Google Shape;859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1" name="Google Shape;861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862" name="Google Shape;862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3" name="Google Shape;863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4" name="Google Shape;864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65" name="Google Shape;865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66" name="Google Shape;866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67" name="Google Shape;867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868" name="Google Shape;868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0" name="Google Shape;870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871" name="Google Shape;871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2" name="Google Shape;872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5" name="Google Shape;875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76" name="Google Shape;876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7" name="Google Shape;877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8" name="Google Shape;878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9" name="Google Shape;879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80" name="Google Shape;880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2" name="Google Shape;882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83" name="Google Shape;883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4" name="Google Shape;884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6" name="Google Shape;886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87" name="Google Shape;887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2" name="Google Shape;892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93" name="Google Shape;893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95" name="Google Shape;895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96" name="Google Shape;896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01" name="Google Shape;901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02" name="Google Shape;902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903" name="Google Shape;903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5" name="Google Shape;905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906" name="Google Shape;906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0" name="Google Shape;910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11" name="Google Shape;911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912" name="Google Shape;912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3" name="Google Shape;913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15" name="Google Shape;915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916" name="Google Shape;916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19" name="Google Shape;919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0" name="Google Shape;920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921" name="Google Shape;921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2" name="Google Shape;922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923" name="Google Shape;923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4" name="Google Shape;924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5" name="Google Shape;925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26" name="Google Shape;926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27" name="Google Shape;927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928" name="Google Shape;928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29" name="Google Shape;929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0" name="Google Shape;930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31" name="Google Shape;931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32" name="Google Shape;932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933" name="Google Shape;933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4" name="Google Shape;934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5" name="Google Shape;935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6" name="Google Shape;936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37" name="Google Shape;937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38" name="Google Shape;938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939" name="Google Shape;939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0" name="Google Shape;940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943" name="Google Shape;943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46" name="Google Shape;946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947" name="Google Shape;947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8" name="Google Shape;948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49" name="Google Shape;949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0" name="Google Shape;950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1" name="Google Shape;951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2" name="Google Shape;952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953" name="Google Shape;953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4" name="Google Shape;954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5" name="Google Shape;955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6" name="Google Shape;956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57" name="Google Shape;957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58" name="Google Shape;958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959" name="Google Shape;959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0" name="Google Shape;960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61" name="Google Shape;961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962" name="Google Shape;962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3" name="Google Shape;963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4" name="Google Shape;964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5" name="Google Shape;965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6" name="Google Shape;966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67" name="Google Shape;967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968" name="Google Shape;968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969" name="Google Shape;969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970" name="Google Shape;970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1" name="Google Shape;971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2" name="Google Shape;972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3" name="Google Shape;973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74" name="Google Shape;974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75" name="Google Shape;975;p48"/>
          <p:cNvGrpSpPr/>
          <p:nvPr/>
        </p:nvGrpSpPr>
        <p:grpSpPr>
          <a:xfrm>
            <a:off x="6248568" y="2233199"/>
            <a:ext cx="432570" cy="421334"/>
            <a:chOff x="5926225" y="921350"/>
            <a:chExt cx="517800" cy="504350"/>
          </a:xfrm>
        </p:grpSpPr>
        <p:sp>
          <p:nvSpPr>
            <p:cNvPr id="976" name="Google Shape;976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77" name="Google Shape;977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78" name="Google Shape;978;p48"/>
          <p:cNvSpPr/>
          <p:nvPr/>
        </p:nvSpPr>
        <p:spPr>
          <a:xfrm>
            <a:off x="6442488" y="24692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9" name="Google Shape;979;p48"/>
          <p:cNvGrpSpPr/>
          <p:nvPr/>
        </p:nvGrpSpPr>
        <p:grpSpPr>
          <a:xfrm>
            <a:off x="7133555" y="2212579"/>
            <a:ext cx="432570" cy="421334"/>
            <a:chOff x="5926225" y="921350"/>
            <a:chExt cx="517800" cy="504350"/>
          </a:xfrm>
        </p:grpSpPr>
        <p:sp>
          <p:nvSpPr>
            <p:cNvPr id="980" name="Google Shape;980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2" name="Google Shape;982;p48"/>
          <p:cNvSpPr/>
          <p:nvPr/>
        </p:nvSpPr>
        <p:spPr>
          <a:xfrm>
            <a:off x="7327476" y="24486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3" name="Google Shape;983;p48"/>
          <p:cNvGrpSpPr/>
          <p:nvPr/>
        </p:nvGrpSpPr>
        <p:grpSpPr>
          <a:xfrm>
            <a:off x="6248835" y="2961621"/>
            <a:ext cx="1075937" cy="1047989"/>
            <a:chOff x="5926225" y="921350"/>
            <a:chExt cx="517800" cy="504350"/>
          </a:xfrm>
        </p:grpSpPr>
        <p:sp>
          <p:nvSpPr>
            <p:cNvPr id="984" name="Google Shape;984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6" name="Google Shape;986;p48"/>
          <p:cNvSpPr/>
          <p:nvPr/>
        </p:nvSpPr>
        <p:spPr>
          <a:xfrm>
            <a:off x="6731148" y="35487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C9DAF8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48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988" name="Google Shape;988;p48"/>
          <p:cNvSpPr txBox="1">
            <a:spLocks noGrp="1"/>
          </p:cNvSpPr>
          <p:nvPr>
            <p:ph type="body" idx="1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94" name="Google Shape;994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6" name="Google Shape;996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0" name="Google Shape;1000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001" name="Google Shape;1001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5" name="Google Shape;1005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006" name="Google Shape;1006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010" name="Google Shape;1010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016" name="Google Shape;1016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9" name="Google Shape;1019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020" name="Google Shape;1020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2" name="Google Shape;1022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3" name="Google Shape;1023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4" name="Google Shape;1024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025" name="Google Shape;1025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7" name="Google Shape;1027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8" name="Google Shape;1028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0" name="Google Shape;1030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031" name="Google Shape;1031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3" name="Google Shape;1033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7" name="Google Shape;1037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038" name="Google Shape;1038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041" name="Google Shape;1041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045" name="Google Shape;1045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1" name="Google Shape;1051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052" name="Google Shape;1052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7" name="Google Shape;1057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058" name="Google Shape;1058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1" name="Google Shape;1061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062" name="Google Shape;1062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063" name="Google Shape;1063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4" name="Google Shape;1064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5" name="Google Shape;1065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6" name="Google Shape;1066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7" name="Google Shape;1067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8" name="Google Shape;1068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9" name="Google Shape;1069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0" name="Google Shape;1070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73" name="Google Shape;1073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80" name="Google Shape;1080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85" name="Google Shape;1085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0" name="Google Shape;1090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91" name="Google Shape;1091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7" name="Google Shape;1097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98" name="Google Shape;1098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2" name="Google Shape;1102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103" name="Google Shape;1103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7" name="Google Shape;1107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108" name="Google Shape;1108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13" name="Google Shape;1113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114" name="Google Shape;111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5" name="Google Shape;111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6" name="Google Shape;111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7" name="Google Shape;111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8" name="Google Shape;111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9" name="Google Shape;111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0" name="Google Shape;112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1" name="Google Shape;112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3" name="Google Shape;112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4" name="Google Shape;1124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125" name="Google Shape;1125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8" name="Google Shape;1128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129" name="Google Shape;112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0" name="Google Shape;113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1" name="Google Shape;113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2" name="Google Shape;113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3" name="Google Shape;113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4" name="Google Shape;113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5" name="Google Shape;113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6" name="Google Shape;113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7" name="Google Shape;113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38" name="Google Shape;113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39" name="Google Shape;1139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140" name="Google Shape;1140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4" name="Google Shape;1144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145" name="Google Shape;1145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7" name="Google Shape;1147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8" name="Google Shape;1148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9" name="Google Shape;1149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0" name="Google Shape;1150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1" name="Google Shape;1151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3" name="Google Shape;1153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4" name="Google Shape;1154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55" name="Google Shape;1155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156" name="Google Shape;1156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164" name="Google Shape;1164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169" name="Google Shape;1169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3" name="Google Shape;1173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174" name="Google Shape;1174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9" name="Google Shape;1179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80" name="Google Shape;1180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87" name="Google Shape;1187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0" name="Google Shape;1190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91" name="Google Shape;1191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97" name="Google Shape;1197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204" name="Google Shape;1204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7" name="Google Shape;1207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208" name="Google Shape;1208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213" name="Google Shape;1213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9" name="Google Shape;1219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220" name="Google Shape;1220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228" name="Google Shape;1228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233" name="Google Shape;1233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6" name="Google Shape;1236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237" name="Google Shape;1237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241" name="Google Shape;1241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246" name="Google Shape;1246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0" name="Google Shape;1250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251" name="Google Shape;1251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6" name="Google Shape;1256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257" name="Google Shape;1257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3" name="Google Shape;1263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264" name="Google Shape;1264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1" name="Google Shape;1271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272" name="Google Shape;1272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4" name="Google Shape;1284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85" name="Google Shape;1285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9" name="Google Shape;1289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90" name="Google Shape;1290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3" name="Google Shape;1293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94" name="Google Shape;1294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0" name="Google Shape;1300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301" name="Google Shape;1301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8" name="Google Shape;1308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9" name="Google Shape;1309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310" name="Google Shape;1310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2" name="Google Shape;1322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323" name="Google Shape;1323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5" name="Google Shape;1335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336" name="Google Shape;1336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8" name="Google Shape;1348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349" name="Google Shape;1349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5" name="Google Shape;1355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356" name="Google Shape;1356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1" name="Google Shape;1371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372" name="Google Shape;1372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6" name="Google Shape;1376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77" name="Google Shape;1377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78" name="Google Shape;1378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9" name="Google Shape;1379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0" name="Google Shape;1380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1" name="Google Shape;1381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82" name="Google Shape;1382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3" name="Google Shape;1383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4" name="Google Shape;1384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5" name="Google Shape;1385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86" name="Google Shape;1386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7" name="Google Shape;1387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8" name="Google Shape;1388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9" name="Google Shape;1389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90" name="Google Shape;1390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1" name="Google Shape;1391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2" name="Google Shape;1392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93" name="Google Shape;1393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94" name="Google Shape;1394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2" name="Google Shape;1402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403" name="Google Shape;1403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0" name="Google Shape;1410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1" name="Google Shape;1411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7" name="Google Shape;1427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428" name="Google Shape;1428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429" name="Google Shape;1429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0" name="Google Shape;1430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1" name="Google Shape;1431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432" name="Google Shape;1432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3" name="Google Shape;1433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34" name="Google Shape;1434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435" name="Google Shape;1435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6" name="Google Shape;1436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7" name="Google Shape;1437;p49"/>
          <p:cNvSpPr txBox="1">
            <a:spLocks noGrp="1"/>
          </p:cNvSpPr>
          <p:nvPr>
            <p:ph type="title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438" name="Google Shape;1438;p49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7"/>
          <p:cNvGrpSpPr/>
          <p:nvPr/>
        </p:nvGrpSpPr>
        <p:grpSpPr>
          <a:xfrm>
            <a:off x="5209838" y="1136550"/>
            <a:ext cx="3610650" cy="1289700"/>
            <a:chOff x="5209838" y="1060350"/>
            <a:chExt cx="3610650" cy="1289700"/>
          </a:xfrm>
        </p:grpSpPr>
        <p:sp>
          <p:nvSpPr>
            <p:cNvPr id="237" name="Google Shape;237;p27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b-NO" sz="1200" b="1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IDE</a:t>
              </a:r>
              <a:endParaRPr sz="12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Amazon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har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eget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ide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nettleseren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for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å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skrive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Python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og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Javascript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.</a:t>
              </a:r>
              <a:endParaRPr sz="8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38" name="Google Shape;238;p2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39" name="Google Shape;239;p27"/>
          <p:cNvSpPr/>
          <p:nvPr/>
        </p:nvSpPr>
        <p:spPr>
          <a:xfrm rot="3600185">
            <a:off x="3169983" y="1312831"/>
            <a:ext cx="2774659" cy="2774659"/>
          </a:xfrm>
          <a:prstGeom prst="blockArc">
            <a:avLst>
              <a:gd name="adj1" fmla="val 12622480"/>
              <a:gd name="adj2" fmla="val 19781569"/>
              <a:gd name="adj3" fmla="val 20773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0" name="Google Shape;240;p27"/>
          <p:cNvPicPr preferRelativeResize="0"/>
          <p:nvPr/>
        </p:nvPicPr>
        <p:blipFill rotWithShape="1">
          <a:blip r:embed="rId3">
            <a:alphaModFix/>
          </a:blip>
          <a:srcRect r="-4679" b="-3874"/>
          <a:stretch/>
        </p:blipFill>
        <p:spPr>
          <a:xfrm flipH="1">
            <a:off x="3309201" y="1812650"/>
            <a:ext cx="2405799" cy="319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Amazon </a:t>
            </a:r>
            <a:r>
              <a:rPr lang="en" dirty="0" err="1"/>
              <a:t>har</a:t>
            </a:r>
            <a:r>
              <a:rPr lang="en" dirty="0"/>
              <a:t> </a:t>
            </a:r>
            <a:r>
              <a:rPr lang="en" dirty="0" err="1"/>
              <a:t>gjort</a:t>
            </a:r>
            <a:r>
              <a:rPr lang="en" dirty="0"/>
              <a:t> det </a:t>
            </a:r>
            <a:r>
              <a:rPr lang="en" dirty="0" err="1"/>
              <a:t>lett</a:t>
            </a:r>
            <a:r>
              <a:rPr lang="en" dirty="0"/>
              <a:t> for </a:t>
            </a:r>
            <a:r>
              <a:rPr lang="en" dirty="0" err="1"/>
              <a:t>oss</a:t>
            </a:r>
            <a:endParaRPr dirty="0"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43" name="Google Shape;243;p27"/>
          <p:cNvGrpSpPr/>
          <p:nvPr/>
        </p:nvGrpSpPr>
        <p:grpSpPr>
          <a:xfrm>
            <a:off x="323513" y="2063000"/>
            <a:ext cx="2952125" cy="1289700"/>
            <a:chOff x="323513" y="1986800"/>
            <a:chExt cx="2952125" cy="1289700"/>
          </a:xfrm>
        </p:grpSpPr>
        <p:sp>
          <p:nvSpPr>
            <p:cNvPr id="244" name="Google Shape;244;p27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b-NO" sz="1200" b="1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Eksempler</a:t>
              </a:r>
              <a:endParaRPr sz="12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r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Dokumentasjon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presenterer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først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Python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og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Javascript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.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Deretter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evt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C#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og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Java,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så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kommer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evt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GO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og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andre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...</a:t>
              </a:r>
              <a:endParaRPr sz="8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5" name="Google Shape;245;p2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246" name="Google Shape;246;p27"/>
          <p:cNvGrpSpPr/>
          <p:nvPr/>
        </p:nvGrpSpPr>
        <p:grpSpPr>
          <a:xfrm>
            <a:off x="5209838" y="3096650"/>
            <a:ext cx="3610650" cy="1289700"/>
            <a:chOff x="5209838" y="3020450"/>
            <a:chExt cx="3610650" cy="1289700"/>
          </a:xfrm>
        </p:grpSpPr>
        <p:sp>
          <p:nvSpPr>
            <p:cNvPr id="247" name="Google Shape;247;p2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nb-NO" sz="1200" b="1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Egen »Postman»</a:t>
              </a:r>
              <a:endParaRPr sz="12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I ide er det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lagt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inn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egen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“postman”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erstatter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for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kjøing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 av Lambda </a:t>
              </a:r>
              <a:r>
                <a:rPr lang="en" sz="800" dirty="0" err="1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funksjoner</a:t>
              </a:r>
              <a:r>
                <a:rPr lang="en" sz="800" dirty="0">
                  <a:solidFill>
                    <a:schemeClr val="dk1"/>
                  </a:solidFill>
                  <a:latin typeface="IBM Plex Sans Condensed"/>
                  <a:ea typeface="IBM Plex Sans Condensed"/>
                  <a:cs typeface="IBM Plex Sans Condensed"/>
                  <a:sym typeface="IBM Plex Sans Condensed"/>
                </a:rPr>
                <a:t>.</a:t>
              </a:r>
              <a:endParaRPr sz="800" b="1" dirty="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endParaRPr>
            </a:p>
          </p:txBody>
        </p:sp>
        <p:cxnSp>
          <p:nvCxnSpPr>
            <p:cNvPr id="248" name="Google Shape;248;p2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sp>
        <p:nvSpPr>
          <p:cNvPr id="249" name="Google Shape;249;p27"/>
          <p:cNvSpPr/>
          <p:nvPr/>
        </p:nvSpPr>
        <p:spPr>
          <a:xfrm rot="10800000">
            <a:off x="3183490" y="1291549"/>
            <a:ext cx="2774700" cy="2774700"/>
          </a:xfrm>
          <a:prstGeom prst="blockArc">
            <a:avLst>
              <a:gd name="adj1" fmla="val 12622480"/>
              <a:gd name="adj2" fmla="val 19662822"/>
              <a:gd name="adj3" fmla="val 20729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7"/>
          <p:cNvSpPr/>
          <p:nvPr/>
        </p:nvSpPr>
        <p:spPr>
          <a:xfrm rot="-3600185">
            <a:off x="3194618" y="1312434"/>
            <a:ext cx="2774659" cy="2774659"/>
          </a:xfrm>
          <a:prstGeom prst="blockArc">
            <a:avLst>
              <a:gd name="adj1" fmla="val 12622480"/>
              <a:gd name="adj2" fmla="val 19703271"/>
              <a:gd name="adj3" fmla="val 2085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1" name="Google Shape;251;p27"/>
          <p:cNvGrpSpPr/>
          <p:nvPr/>
        </p:nvGrpSpPr>
        <p:grpSpPr>
          <a:xfrm rot="-7200165">
            <a:off x="3337679" y="2955105"/>
            <a:ext cx="585011" cy="585536"/>
            <a:chOff x="1967628" y="812211"/>
            <a:chExt cx="588000" cy="588000"/>
          </a:xfrm>
        </p:grpSpPr>
        <p:sp>
          <p:nvSpPr>
            <p:cNvPr id="252" name="Google Shape;252;p27"/>
            <p:cNvSpPr/>
            <p:nvPr/>
          </p:nvSpPr>
          <p:spPr>
            <a:xfrm rot="39023">
              <a:off x="1970909" y="815492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1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 rot="10800000">
              <a:off x="1970875" y="815525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27"/>
          <p:cNvGrpSpPr/>
          <p:nvPr/>
        </p:nvGrpSpPr>
        <p:grpSpPr>
          <a:xfrm>
            <a:off x="4264097" y="1308651"/>
            <a:ext cx="585001" cy="585530"/>
            <a:chOff x="1970048" y="811613"/>
            <a:chExt cx="588000" cy="588000"/>
          </a:xfrm>
        </p:grpSpPr>
        <p:sp>
          <p:nvSpPr>
            <p:cNvPr id="255" name="Google Shape;255;p27"/>
            <p:cNvSpPr/>
            <p:nvPr/>
          </p:nvSpPr>
          <p:spPr>
            <a:xfrm rot="39023">
              <a:off x="1973329" y="814894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accent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 rot="10800000">
              <a:off x="1973295" y="814927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7" name="Google Shape;257;p27"/>
          <p:cNvGrpSpPr/>
          <p:nvPr/>
        </p:nvGrpSpPr>
        <p:grpSpPr>
          <a:xfrm rot="7200165">
            <a:off x="5229930" y="2933036"/>
            <a:ext cx="585011" cy="585536"/>
            <a:chOff x="1977085" y="811649"/>
            <a:chExt cx="588000" cy="588000"/>
          </a:xfrm>
        </p:grpSpPr>
        <p:sp>
          <p:nvSpPr>
            <p:cNvPr id="258" name="Google Shape;258;p27"/>
            <p:cNvSpPr/>
            <p:nvPr/>
          </p:nvSpPr>
          <p:spPr>
            <a:xfrm rot="39023">
              <a:off x="1980366" y="814930"/>
              <a:ext cx="581437" cy="58143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chemeClr val="dk2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9" name="Google Shape;259;p27"/>
            <p:cNvSpPr/>
            <p:nvPr/>
          </p:nvSpPr>
          <p:spPr>
            <a:xfrm rot="10800000">
              <a:off x="1980332" y="814963"/>
              <a:ext cx="581400" cy="581400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260" name="Google Shape;260;p27"/>
          <p:cNvSpPr txBox="1"/>
          <p:nvPr/>
        </p:nvSpPr>
        <p:spPr>
          <a:xfrm>
            <a:off x="4334550" y="1383632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03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3375648" y="3015760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01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62" name="Google Shape;262;p27"/>
          <p:cNvSpPr txBox="1"/>
          <p:nvPr/>
        </p:nvSpPr>
        <p:spPr>
          <a:xfrm>
            <a:off x="5281877" y="2986185"/>
            <a:ext cx="509100" cy="2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rPr>
              <a:t>02 </a:t>
            </a:r>
            <a:endParaRPr sz="1600">
              <a:solidFill>
                <a:srgbClr val="FFFFFF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50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IBM Plex Sans Condensed"/>
                <a:ea typeface="IBM Plex Sans Condensed"/>
                <a:cs typeface="IBM Plex Sans Condensed"/>
                <a:sym typeface="IBM Plex Sans Condensed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IBM Plex Sans Condensed"/>
              <a:ea typeface="IBM Plex Sans Condensed"/>
              <a:cs typeface="IBM Plex Sans Condensed"/>
              <a:sym typeface="IBM Plex Sans Condensed"/>
            </a:endParaRPr>
          </a:p>
        </p:txBody>
      </p:sp>
      <p:sp>
        <p:nvSpPr>
          <p:cNvPr id="1444" name="Google Shape;1444;p50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1445" name="Google Shape;1445;p50"/>
          <p:cNvSpPr txBox="1">
            <a:spLocks noGrp="1"/>
          </p:cNvSpPr>
          <p:nvPr>
            <p:ph type="body" idx="1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0" name="Google Shape;1450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52" name="Google Shape;1452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453" name="Google Shape;1453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454" name="Google Shape;1454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5" name="Google Shape;1455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6" name="Google Shape;1456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457" name="Google Shape;1457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58" name="Google Shape;1458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59" name="Google Shape;1459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460" name="Google Shape;1460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1" name="Google Shape;1461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462" name="Google Shape;1462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463" name="Google Shape;1463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464" name="Google Shape;1464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2293950" y="1881750"/>
            <a:ext cx="4556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b-NO" b="0" dirty="0">
                <a:solidFill>
                  <a:schemeClr val="accent5"/>
                </a:solidFill>
              </a:rPr>
              <a:t>Skal vi</a:t>
            </a:r>
            <a:br>
              <a:rPr lang="nb-NO" b="0" dirty="0">
                <a:solidFill>
                  <a:schemeClr val="accent5"/>
                </a:solidFill>
              </a:rPr>
            </a:br>
            <a:r>
              <a:rPr lang="nb-NO" b="0" dirty="0">
                <a:solidFill>
                  <a:schemeClr val="accent5"/>
                </a:solidFill>
              </a:rPr>
              <a:t>kode litt live?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ctrTitle"/>
          </p:nvPr>
        </p:nvSpPr>
        <p:spPr>
          <a:xfrm>
            <a:off x="779100" y="1137350"/>
            <a:ext cx="4959600" cy="2868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br>
              <a:rPr lang="en" dirty="0"/>
            </a:br>
            <a:r>
              <a:rPr lang="en" dirty="0"/>
              <a:t>AMAZON CLOUD</a:t>
            </a:r>
            <a:br>
              <a:rPr lang="en" dirty="0"/>
            </a:br>
            <a:r>
              <a:rPr lang="en" dirty="0"/>
              <a:t>FUNCTIONS</a:t>
            </a:r>
            <a:endParaRPr dirty="0"/>
          </a:p>
        </p:txBody>
      </p:sp>
      <p:pic>
        <p:nvPicPr>
          <p:cNvPr id="46" name="Google Shape;4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1448" y="847620"/>
            <a:ext cx="3162577" cy="403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075" y="119232"/>
            <a:ext cx="767393" cy="767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5334" y="1156100"/>
            <a:ext cx="820766" cy="73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0177" y="1129286"/>
            <a:ext cx="2904825" cy="37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779100" y="759800"/>
            <a:ext cx="7593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2"/>
          </p:nvPr>
        </p:nvSpPr>
        <p:spPr>
          <a:xfrm>
            <a:off x="342991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5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56" name="Google Shape;56;p12"/>
          <p:cNvSpPr txBox="1">
            <a:spLocks noGrp="1"/>
          </p:cNvSpPr>
          <p:nvPr>
            <p:ph type="body" idx="1"/>
          </p:nvPr>
        </p:nvSpPr>
        <p:spPr>
          <a:xfrm>
            <a:off x="779100" y="1353950"/>
            <a:ext cx="23247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body" idx="2"/>
          </p:nvPr>
        </p:nvSpPr>
        <p:spPr>
          <a:xfrm>
            <a:off x="855300" y="4058325"/>
            <a:ext cx="4899300" cy="73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/>
              <a:t>More info on how to use this template at </a:t>
            </a:r>
            <a:r>
              <a:rPr lang="en" sz="1000" b="1" u="sng">
                <a:hlinkClick r:id="rId6"/>
              </a:rPr>
              <a:t>slidescarnival.com/help-use-presentation-template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This template is free to use under </a:t>
            </a:r>
            <a:r>
              <a:rPr lang="en" sz="1000" u="sng">
                <a:hlinkClick r:id="rId7"/>
              </a:rPr>
              <a:t>Creative Commons Attribution license</a:t>
            </a:r>
            <a:r>
              <a:rPr lang="en" sz="1000"/>
              <a:t>. You can keep the Credits slide or mention SlidesCarnival and other resources used in a slide footer.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59" name="Google Shape;59;p12"/>
          <p:cNvGrpSpPr/>
          <p:nvPr/>
        </p:nvGrpSpPr>
        <p:grpSpPr>
          <a:xfrm>
            <a:off x="6986537" y="1317174"/>
            <a:ext cx="358351" cy="298118"/>
            <a:chOff x="1926350" y="995225"/>
            <a:chExt cx="428650" cy="356600"/>
          </a:xfrm>
        </p:grpSpPr>
        <p:sp>
          <p:nvSpPr>
            <p:cNvPr id="60" name="Google Shape;60;p12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" name="Google Shape;63;p12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gradFill>
              <a:gsLst>
                <a:gs pos="0">
                  <a:srgbClr val="44506E"/>
                </a:gs>
                <a:gs pos="58000">
                  <a:schemeClr val="dk1"/>
                </a:gs>
                <a:gs pos="100000">
                  <a:schemeClr val="dk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100" y="291100"/>
            <a:ext cx="2509800" cy="2509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9" name="Google Shape;69;p13"/>
          <p:cNvSpPr txBox="1">
            <a:spLocks noGrp="1"/>
          </p:cNvSpPr>
          <p:nvPr>
            <p:ph type="subTitle" idx="4294967295"/>
          </p:nvPr>
        </p:nvSpPr>
        <p:spPr>
          <a:xfrm>
            <a:off x="2304750" y="3671003"/>
            <a:ext cx="4534500" cy="115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</a:rPr>
              <a:t>I am Jayden Smith</a:t>
            </a:r>
            <a:endParaRPr sz="1800" b="1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I am here because I love to give presentations. </a:t>
            </a:r>
            <a:endParaRPr sz="1800">
              <a:solidFill>
                <a:schemeClr val="accent1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accent1"/>
                </a:solidFill>
              </a:rPr>
              <a:t>You can find me at @username</a:t>
            </a:r>
            <a:endParaRPr sz="1800" b="1">
              <a:solidFill>
                <a:schemeClr val="accen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71" name="Google Shape;71;p13"/>
          <p:cNvGrpSpPr/>
          <p:nvPr/>
        </p:nvGrpSpPr>
        <p:grpSpPr>
          <a:xfrm>
            <a:off x="5503615" y="1652830"/>
            <a:ext cx="3588220" cy="3490443"/>
            <a:chOff x="5826900" y="1367600"/>
            <a:chExt cx="3881675" cy="3775901"/>
          </a:xfrm>
        </p:grpSpPr>
        <p:pic>
          <p:nvPicPr>
            <p:cNvPr id="72" name="Google Shape;72;p13"/>
            <p:cNvPicPr preferRelativeResize="0"/>
            <p:nvPr/>
          </p:nvPicPr>
          <p:blipFill rotWithShape="1">
            <a:blip r:embed="rId4">
              <a:alphaModFix/>
            </a:blip>
            <a:srcRect b="27714"/>
            <a:stretch/>
          </p:blipFill>
          <p:spPr>
            <a:xfrm>
              <a:off x="5826900" y="1367600"/>
              <a:ext cx="3881675" cy="3775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1147" y="2238285"/>
              <a:ext cx="349350" cy="239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3"/>
          <p:cNvSpPr txBox="1">
            <a:spLocks noGrp="1"/>
          </p:cNvSpPr>
          <p:nvPr>
            <p:ph type="ctrTitle" idx="4294967295"/>
          </p:nvPr>
        </p:nvSpPr>
        <p:spPr>
          <a:xfrm>
            <a:off x="2304750" y="2498513"/>
            <a:ext cx="4534500" cy="1285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lt2"/>
                </a:solidFill>
              </a:rPr>
              <a:t>Hello!</a:t>
            </a:r>
            <a:endParaRPr sz="9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>
            <a:spLocks noGrp="1"/>
          </p:cNvSpPr>
          <p:nvPr>
            <p:ph type="body" idx="1"/>
          </p:nvPr>
        </p:nvSpPr>
        <p:spPr>
          <a:xfrm>
            <a:off x="1286575" y="1250325"/>
            <a:ext cx="4844700" cy="265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“Quotations are commonly printed as a means of inspiration and to invoke philosophical thoughts from the reader”.</a:t>
            </a:r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404375" y="4643093"/>
            <a:ext cx="548700" cy="31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0" name="Google Shape;90;p15"/>
          <p:cNvPicPr preferRelativeResize="0"/>
          <p:nvPr/>
        </p:nvPicPr>
        <p:blipFill rotWithShape="1">
          <a:blip r:embed="rId3">
            <a:alphaModFix/>
          </a:blip>
          <a:srcRect r="20898" b="32619"/>
          <a:stretch/>
        </p:blipFill>
        <p:spPr>
          <a:xfrm>
            <a:off x="5826900" y="1367600"/>
            <a:ext cx="3317100" cy="37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lavius template">
  <a:themeElements>
    <a:clrScheme name="Custom 347">
      <a:dk1>
        <a:srgbClr val="1E263A"/>
      </a:dk1>
      <a:lt1>
        <a:srgbClr val="FFFFFF"/>
      </a:lt1>
      <a:dk2>
        <a:srgbClr val="989CA7"/>
      </a:dk2>
      <a:lt2>
        <a:srgbClr val="EAEEF0"/>
      </a:lt2>
      <a:accent1>
        <a:srgbClr val="6DB9E4"/>
      </a:accent1>
      <a:accent2>
        <a:srgbClr val="9ECE46"/>
      </a:accent2>
      <a:accent3>
        <a:srgbClr val="ECCB49"/>
      </a:accent3>
      <a:accent4>
        <a:srgbClr val="F5A73B"/>
      </a:accent4>
      <a:accent5>
        <a:srgbClr val="F36846"/>
      </a:accent5>
      <a:accent6>
        <a:srgbClr val="DD73C3"/>
      </a:accent6>
      <a:hlink>
        <a:srgbClr val="293D6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1578</Words>
  <Application>Microsoft Macintosh PowerPoint</Application>
  <PresentationFormat>Skjermfremvisning (16:9)</PresentationFormat>
  <Paragraphs>380</Paragraphs>
  <Slides>41</Slides>
  <Notes>41</Notes>
  <HiddenSlides>0</HiddenSlides>
  <MMClips>0</MMClips>
  <ScaleCrop>false</ScaleCrop>
  <HeadingPairs>
    <vt:vector size="6" baseType="variant">
      <vt:variant>
        <vt:lpstr>Brukte skrifter</vt:lpstr>
      </vt:variant>
      <vt:variant>
        <vt:i4>6</vt:i4>
      </vt:variant>
      <vt:variant>
        <vt:lpstr>Tema</vt:lpstr>
      </vt:variant>
      <vt:variant>
        <vt:i4>1</vt:i4>
      </vt:variant>
      <vt:variant>
        <vt:lpstr>Lysbildetitler</vt:lpstr>
      </vt:variant>
      <vt:variant>
        <vt:i4>41</vt:i4>
      </vt:variant>
    </vt:vector>
  </HeadingPairs>
  <TitlesOfParts>
    <vt:vector size="48" baseType="lpstr">
      <vt:lpstr>Calibri</vt:lpstr>
      <vt:lpstr>Arial</vt:lpstr>
      <vt:lpstr>IBM Plex Sans Condensed Light</vt:lpstr>
      <vt:lpstr>IBM Plex Sans Condensed</vt:lpstr>
      <vt:lpstr>Montserrat</vt:lpstr>
      <vt:lpstr>Bebas Neue</vt:lpstr>
      <vt:lpstr>Flavius template</vt:lpstr>
      <vt:lpstr>PYTHON</vt:lpstr>
      <vt:lpstr>hva benyttEs python til</vt:lpstr>
      <vt:lpstr>Hvorfor bruke python I aws</vt:lpstr>
      <vt:lpstr>Amazon har gjort det lett for oss</vt:lpstr>
      <vt:lpstr>Skal vi kode litt live?</vt:lpstr>
      <vt:lpstr>PYTHON AMAZON CLOUD FUNCTIONS</vt:lpstr>
      <vt:lpstr>Instructions for use</vt:lpstr>
      <vt:lpstr>Hello!</vt:lpstr>
      <vt:lpstr>PowerPoint-presentasjon</vt:lpstr>
      <vt:lpstr>This is a slide title</vt:lpstr>
      <vt:lpstr>Big concept</vt:lpstr>
      <vt:lpstr>You can also split your content</vt:lpstr>
      <vt:lpstr>A picture is worth a thousand words</vt:lpstr>
      <vt:lpstr>Use diagrams to explain your ideas</vt:lpstr>
      <vt:lpstr>And tables to compare data</vt:lpstr>
      <vt:lpstr>Maps</vt:lpstr>
      <vt:lpstr>89,526,124</vt:lpstr>
      <vt:lpstr>89,526,124$</vt:lpstr>
      <vt:lpstr>PowerPoint-presentasjon</vt:lpstr>
      <vt:lpstr>PowerPoint-presentasjon</vt:lpstr>
      <vt:lpstr>PowerPoint-presentasjon</vt:lpstr>
      <vt:lpstr>PowerPoint-presentasjon</vt:lpstr>
      <vt:lpstr>PowerPoint-presentasjon</vt:lpstr>
      <vt:lpstr>Credits</vt:lpstr>
      <vt:lpstr>Presentation design</vt:lpstr>
      <vt:lpstr>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Extra resources</vt:lpstr>
      <vt:lpstr>Extra resources</vt:lpstr>
      <vt:lpstr>PowerPoint-presentasjon</vt:lpstr>
      <vt:lpstr>Diagrams and infographics</vt:lpstr>
      <vt:lpstr>PowerPoint-presentasjon</vt:lpstr>
      <vt:lpstr>PowerPoint-presentasjon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cp:lastModifiedBy>Magne Alvheim</cp:lastModifiedBy>
  <cp:revision>1</cp:revision>
  <dcterms:modified xsi:type="dcterms:W3CDTF">2022-08-19T07:06:37Z</dcterms:modified>
</cp:coreProperties>
</file>